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890" r:id="rId2"/>
  </p:sldMasterIdLst>
  <p:notesMasterIdLst>
    <p:notesMasterId r:id="rId49"/>
  </p:notesMasterIdLst>
  <p:handoutMasterIdLst>
    <p:handoutMasterId r:id="rId50"/>
  </p:handoutMasterIdLst>
  <p:sldIdLst>
    <p:sldId id="289" r:id="rId3"/>
    <p:sldId id="395" r:id="rId4"/>
    <p:sldId id="504" r:id="rId5"/>
    <p:sldId id="449" r:id="rId6"/>
    <p:sldId id="503" r:id="rId7"/>
    <p:sldId id="502" r:id="rId8"/>
    <p:sldId id="448" r:id="rId9"/>
    <p:sldId id="507" r:id="rId10"/>
    <p:sldId id="505" r:id="rId11"/>
    <p:sldId id="446" r:id="rId12"/>
    <p:sldId id="447" r:id="rId13"/>
    <p:sldId id="458" r:id="rId14"/>
    <p:sldId id="451" r:id="rId15"/>
    <p:sldId id="483" r:id="rId16"/>
    <p:sldId id="491" r:id="rId17"/>
    <p:sldId id="457" r:id="rId18"/>
    <p:sldId id="452" r:id="rId19"/>
    <p:sldId id="462" r:id="rId20"/>
    <p:sldId id="461" r:id="rId21"/>
    <p:sldId id="454" r:id="rId22"/>
    <p:sldId id="467" r:id="rId23"/>
    <p:sldId id="455" r:id="rId24"/>
    <p:sldId id="463" r:id="rId25"/>
    <p:sldId id="464" r:id="rId26"/>
    <p:sldId id="490" r:id="rId27"/>
    <p:sldId id="456" r:id="rId28"/>
    <p:sldId id="469" r:id="rId29"/>
    <p:sldId id="465" r:id="rId30"/>
    <p:sldId id="484" r:id="rId31"/>
    <p:sldId id="468" r:id="rId32"/>
    <p:sldId id="471" r:id="rId33"/>
    <p:sldId id="470" r:id="rId34"/>
    <p:sldId id="489" r:id="rId35"/>
    <p:sldId id="488" r:id="rId36"/>
    <p:sldId id="494" r:id="rId37"/>
    <p:sldId id="486" r:id="rId38"/>
    <p:sldId id="472" r:id="rId39"/>
    <p:sldId id="473" r:id="rId40"/>
    <p:sldId id="492" r:id="rId41"/>
    <p:sldId id="493" r:id="rId42"/>
    <p:sldId id="487" r:id="rId43"/>
    <p:sldId id="482" r:id="rId44"/>
    <p:sldId id="477" r:id="rId45"/>
    <p:sldId id="499" r:id="rId46"/>
    <p:sldId id="508" r:id="rId47"/>
    <p:sldId id="480" r:id="rId4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GillSans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46">
          <p15:clr>
            <a:srgbClr val="A4A3A4"/>
          </p15:clr>
        </p15:guide>
        <p15:guide id="2" orient="horz" pos="734">
          <p15:clr>
            <a:srgbClr val="A4A3A4"/>
          </p15:clr>
        </p15:guide>
        <p15:guide id="3" pos="170">
          <p15:clr>
            <a:srgbClr val="A4A3A4"/>
          </p15:clr>
        </p15:guide>
        <p15:guide id="4" pos="5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4C"/>
    <a:srgbClr val="33CC33"/>
    <a:srgbClr val="B8FF65"/>
    <a:srgbClr val="92D050"/>
    <a:srgbClr val="00FFFF"/>
    <a:srgbClr val="A9FF42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2" autoAdjust="0"/>
    <p:restoredTop sz="99763" autoAdjust="0"/>
  </p:normalViewPr>
  <p:slideViewPr>
    <p:cSldViewPr>
      <p:cViewPr>
        <p:scale>
          <a:sx n="125" d="100"/>
          <a:sy n="125" d="100"/>
        </p:scale>
        <p:origin x="-1560" y="0"/>
      </p:cViewPr>
      <p:guideLst>
        <p:guide orient="horz" pos="446"/>
        <p:guide orient="horz" pos="734"/>
        <p:guide pos="170"/>
        <p:guide pos="5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92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033F9EC0-7140-4B1A-9739-8600E9639F12}" type="slidenum">
              <a:rPr lang="it-IT"/>
              <a:pPr>
                <a:defRPr/>
              </a:pPr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016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5013" y="576263"/>
            <a:ext cx="5630862" cy="4222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5118100"/>
            <a:ext cx="5203825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BAE14F56-1CA0-43FE-BCB8-E9121DE18CDA}" type="slidenum">
              <a:rPr lang="it-IT"/>
              <a:pPr>
                <a:defRPr/>
              </a:pPr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1929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MS PGothic" pitchFamily="34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70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E14F56-1CA0-43FE-BCB8-E9121DE18CDA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35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684213" y="4868863"/>
            <a:ext cx="3381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endParaRPr lang="it-IT" sz="100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>
                <a:solidFill>
                  <a:srgbClr val="162554"/>
                </a:solidFill>
                <a:latin typeface="Verdana" pitchFamily="34" charset="0"/>
              </a:rPr>
              <a:t>Magneti Marelli Electronics</a:t>
            </a: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endParaRPr lang="it-IT" sz="1000">
              <a:solidFill>
                <a:srgbClr val="162554"/>
              </a:solidFill>
              <a:latin typeface="Verdana" pitchFamily="34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  <a:defRPr/>
            </a:pPr>
            <a:r>
              <a:rPr lang="it-IT" sz="1000">
                <a:solidFill>
                  <a:srgbClr val="162554"/>
                </a:solidFill>
                <a:latin typeface="Verdana" pitchFamily="34" charset="0"/>
              </a:rPr>
              <a:t>Châtellerault</a:t>
            </a:r>
          </a:p>
        </p:txBody>
      </p:sp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762000" y="6508750"/>
            <a:ext cx="182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1200">
                <a:solidFill>
                  <a:schemeClr val="bg1"/>
                </a:solidFill>
                <a:latin typeface="Verdana" pitchFamily="34" charset="0"/>
                <a:cs typeface="+mn-cs"/>
              </a:rPr>
              <a:t>20 Novembre, 2010</a:t>
            </a:r>
          </a:p>
        </p:txBody>
      </p:sp>
      <p:pic>
        <p:nvPicPr>
          <p:cNvPr id="6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28600"/>
            <a:ext cx="148272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6" descr="marelli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0"/>
            <a:ext cx="2938462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6732588" y="5229225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100" y="2971800"/>
            <a:ext cx="4800601" cy="990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defRPr sz="2400" b="0" i="0" baseline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6999" y="3962400"/>
            <a:ext cx="4799401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000"/>
              </a:lnSpc>
              <a:spcBef>
                <a:spcPts val="800"/>
              </a:spcBef>
              <a:buFont typeface="Webdings" charset="2"/>
              <a:buNone/>
              <a:defRPr sz="1200" b="0" i="0">
                <a:solidFill>
                  <a:srgbClr val="00264E"/>
                </a:solidFill>
                <a:latin typeface="Helvetica"/>
                <a:cs typeface="Helvetica"/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76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CCC8-9C76-4570-81A6-2A0C9DF819E6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647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63C40-E9A4-4311-82E8-E7928F6FEF0B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01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5514-FF99-4E22-A028-B29065B242B0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7645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48F2A-4AE4-483A-8905-F81243E503EF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4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FEE81-9283-4962-950F-579133EBCC12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7099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E4D63-2555-421D-B6B2-B3A444AC79F9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057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9C732-5D5F-4E11-A8FB-9D4672EFDC67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025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0E314-4FE1-4BEF-B6EF-E7BEB32DB8FF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859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6965A-2B33-4DC2-A18B-1654326A1F3E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10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5" descr="Magneti-Marell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Fevrier 2013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800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162554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/>
              <a:t>Fare clic per modificare stile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95726-513E-4B9D-94BE-9A8AA9DB0D91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/>
              <a:t>Avril 2015</a:t>
            </a:r>
          </a:p>
        </p:txBody>
      </p:sp>
    </p:spTree>
    <p:extLst>
      <p:ext uri="{BB962C8B-B14F-4D97-AF65-F5344CB8AC3E}">
        <p14:creationId xmlns:p14="http://schemas.microsoft.com/office/powerpoint/2010/main" val="87943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3"/>
          <p:cNvSpPr/>
          <p:nvPr userDrawn="1"/>
        </p:nvSpPr>
        <p:spPr bwMode="auto">
          <a:xfrm>
            <a:off x="304800" y="1219200"/>
            <a:ext cx="27432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7" name="Rettangolo 4"/>
          <p:cNvGrpSpPr>
            <a:grpSpLocks/>
          </p:cNvGrpSpPr>
          <p:nvPr userDrawn="1"/>
        </p:nvGrpSpPr>
        <p:grpSpPr bwMode="auto">
          <a:xfrm>
            <a:off x="3187700" y="1206500"/>
            <a:ext cx="5664200" cy="5291138"/>
            <a:chOff x="2008" y="760"/>
            <a:chExt cx="3568" cy="3333"/>
          </a:xfrm>
        </p:grpSpPr>
        <p:pic>
          <p:nvPicPr>
            <p:cNvPr id="8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" y="760"/>
              <a:ext cx="356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016" y="768"/>
              <a:ext cx="3552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>
                <a:latin typeface="Helvetica" pitchFamily="34" charset="0"/>
              </a:endParaRPr>
            </a:p>
          </p:txBody>
        </p:sp>
      </p:grpSp>
      <p:sp>
        <p:nvSpPr>
          <p:cNvPr id="10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DD   mese  2011</a:t>
            </a:r>
          </a:p>
        </p:txBody>
      </p:sp>
      <p:pic>
        <p:nvPicPr>
          <p:cNvPr id="11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995738" y="6618288"/>
            <a:ext cx="58674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/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altLang="en-US" sz="800">
                <a:solidFill>
                  <a:srgbClr val="1B2959"/>
                </a:solidFill>
                <a:latin typeface="Helvetica" pitchFamily="34" charset="0"/>
                <a:cs typeface="Helvetica" pitchFamily="34" charset="0"/>
              </a:rPr>
              <a:t>CONFIDENTIAL</a:t>
            </a:r>
          </a:p>
        </p:txBody>
      </p:sp>
      <p:pic>
        <p:nvPicPr>
          <p:cNvPr id="13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76600" y="1447799"/>
            <a:ext cx="5486400" cy="48006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1pPr>
            <a:lvl2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2pPr>
            <a:lvl3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162554"/>
                </a:solidFill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2533651"/>
            <a:ext cx="2438400" cy="3714750"/>
          </a:xfrm>
          <a:prstGeom prst="rect">
            <a:avLst/>
          </a:prstGeom>
        </p:spPr>
        <p:txBody>
          <a:bodyPr lIns="0" rIns="0" bIns="0"/>
          <a:lstStyle>
            <a:lvl1pPr marL="0" indent="0">
              <a:lnSpc>
                <a:spcPts val="18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/>
              <a:t>Fare clic per modificare stile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12"/>
          </p:nvPr>
        </p:nvSpPr>
        <p:spPr>
          <a:xfrm>
            <a:off x="457200" y="1371600"/>
            <a:ext cx="2438400" cy="1066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/>
            </a:lvl1pPr>
          </a:lstStyle>
          <a:p>
            <a:pPr lvl="0"/>
            <a:r>
              <a:rPr lang="it-IT" dirty="0"/>
              <a:t>Fare clic per modificare</a:t>
            </a: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ABCAD-3E55-4641-BC19-5DD9865A61A7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1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 flipH="1">
            <a:off x="4648200" y="1219200"/>
            <a:ext cx="4191000" cy="52578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4219575" cy="5291138"/>
            <a:chOff x="184" y="760"/>
            <a:chExt cx="2658" cy="3333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2658" cy="3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2640" cy="3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38481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3886200" cy="4800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 dirty="0"/>
              <a:t>Fare clic per modificare stile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C1765-EAA0-40C9-A280-69A06BEAAD16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995738" y="66182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/>
              <a:t>Avril 2015</a:t>
            </a:r>
          </a:p>
        </p:txBody>
      </p:sp>
    </p:spTree>
    <p:extLst>
      <p:ext uri="{BB962C8B-B14F-4D97-AF65-F5344CB8AC3E}">
        <p14:creationId xmlns:p14="http://schemas.microsoft.com/office/powerpoint/2010/main" val="492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3"/>
          <p:cNvSpPr/>
          <p:nvPr userDrawn="1"/>
        </p:nvSpPr>
        <p:spPr bwMode="auto">
          <a:xfrm>
            <a:off x="304800" y="3657600"/>
            <a:ext cx="8534400" cy="2819400"/>
          </a:xfrm>
          <a:prstGeom prst="rect">
            <a:avLst/>
          </a:prstGeom>
          <a:gradFill flip="none" rotWithShape="1">
            <a:gsLst>
              <a:gs pos="0">
                <a:srgbClr val="041457"/>
              </a:gs>
              <a:gs pos="100000">
                <a:srgbClr val="669FFF">
                  <a:alpha val="99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endParaRPr lang="it-IT">
              <a:latin typeface="Helvetica" charset="0"/>
              <a:ea typeface="ヒラギノ角ゴ Pro W3" charset="-128"/>
              <a:cs typeface="+mn-cs"/>
            </a:endParaRPr>
          </a:p>
        </p:txBody>
      </p:sp>
      <p:grpSp>
        <p:nvGrpSpPr>
          <p:cNvPr id="6" name="Rettangolo 4"/>
          <p:cNvGrpSpPr>
            <a:grpSpLocks/>
          </p:cNvGrpSpPr>
          <p:nvPr userDrawn="1"/>
        </p:nvGrpSpPr>
        <p:grpSpPr bwMode="auto">
          <a:xfrm>
            <a:off x="292100" y="1206500"/>
            <a:ext cx="8559800" cy="2390775"/>
            <a:chOff x="184" y="760"/>
            <a:chExt cx="5392" cy="1506"/>
          </a:xfrm>
        </p:grpSpPr>
        <p:pic>
          <p:nvPicPr>
            <p:cNvPr id="7" name="Rettangolo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760"/>
              <a:ext cx="5392" cy="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2" y="768"/>
              <a:ext cx="5376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GillSans"/>
                  <a:ea typeface="ヒラギノ角ゴ Pro W3"/>
                  <a:cs typeface="ヒラギノ角ゴ Pro W3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endParaRPr lang="it-IT">
                <a:latin typeface="Helvetica" pitchFamily="34" charset="0"/>
              </a:endParaRPr>
            </a:p>
          </p:txBody>
        </p:sp>
      </p:grpSp>
      <p:sp>
        <p:nvSpPr>
          <p:cNvPr id="9" name="Text Box 51"/>
          <p:cNvSpPr txBox="1">
            <a:spLocks noChangeArrowheads="1"/>
          </p:cNvSpPr>
          <p:nvPr userDrawn="1"/>
        </p:nvSpPr>
        <p:spPr bwMode="auto">
          <a:xfrm>
            <a:off x="533400" y="6629400"/>
            <a:ext cx="914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1pPr>
            <a:lvl2pPr marL="37931725" indent="-37474525"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2pPr>
            <a:lvl3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3pPr>
            <a:lvl4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4pPr>
            <a:lvl5pPr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 charset="0"/>
                <a:ea typeface="ヒラギノ角ゴ Pro W3" charset="-128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it-IT" sz="800">
                <a:solidFill>
                  <a:srgbClr val="1B2959"/>
                </a:solidFill>
                <a:latin typeface="Helvetica" charset="0"/>
                <a:cs typeface="Helvetica" charset="0"/>
              </a:rPr>
              <a:t>20-11-2010</a:t>
            </a:r>
          </a:p>
        </p:txBody>
      </p:sp>
      <p:pic>
        <p:nvPicPr>
          <p:cNvPr id="10" name="Immagine 6" descr="Magneti-Marell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1438"/>
            <a:ext cx="10715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6825" b="16118"/>
          <a:stretch>
            <a:fillRect/>
          </a:stretch>
        </p:blipFill>
        <p:spPr bwMode="auto">
          <a:xfrm>
            <a:off x="323850" y="188913"/>
            <a:ext cx="1079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95300" y="1371600"/>
            <a:ext cx="8191500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283761"/>
                </a:solidFill>
              </a:defRPr>
            </a:lvl1pPr>
            <a:lvl2pPr>
              <a:defRPr sz="2400">
                <a:solidFill>
                  <a:srgbClr val="283761"/>
                </a:solidFill>
              </a:defRPr>
            </a:lvl2pPr>
            <a:lvl3pPr>
              <a:defRPr sz="1400">
                <a:solidFill>
                  <a:srgbClr val="283761"/>
                </a:solidFill>
              </a:defRPr>
            </a:lvl3pPr>
            <a:lvl4pPr>
              <a:defRPr sz="1200">
                <a:solidFill>
                  <a:srgbClr val="283761"/>
                </a:solidFill>
              </a:defRPr>
            </a:lvl4pPr>
            <a:lvl5pPr>
              <a:defRPr sz="1200">
                <a:solidFill>
                  <a:srgbClr val="28376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3810000"/>
            <a:ext cx="8229600" cy="251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5" name="Titolo 14"/>
          <p:cNvSpPr>
            <a:spLocks noGrp="1"/>
          </p:cNvSpPr>
          <p:nvPr>
            <p:ph type="title"/>
          </p:nvPr>
        </p:nvSpPr>
        <p:spPr>
          <a:xfrm>
            <a:off x="304800" y="152400"/>
            <a:ext cx="5486400" cy="838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</a:lstStyle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15350" y="6584950"/>
            <a:ext cx="40005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CE180-F664-45CE-A416-2CD4C9E1ED1C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89375" y="6669088"/>
            <a:ext cx="5867400" cy="19526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lang="it-IT"/>
              <a:t>Avril 2015</a:t>
            </a:r>
          </a:p>
        </p:txBody>
      </p:sp>
    </p:spTree>
    <p:extLst>
      <p:ext uri="{BB962C8B-B14F-4D97-AF65-F5344CB8AC3E}">
        <p14:creationId xmlns:p14="http://schemas.microsoft.com/office/powerpoint/2010/main" val="102846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5CD7E-7F5C-4105-BED0-EC5A3CE34477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5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3386B-40E3-48F9-B41C-3F8F1FB12074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3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63D16-57C7-41C7-8397-C64A417E6A8A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54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s-MX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s-MX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05A63-E2CE-4441-9BA1-7CA245900DE6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4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4950"/>
            <a:ext cx="4000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800">
                <a:solidFill>
                  <a:srgbClr val="1B2959"/>
                </a:solidFill>
                <a:latin typeface="Verdana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ABD143FC-A459-4F1A-A74D-AE0C0B2E89D8}" type="slidenum">
              <a:rPr lang="it-IT"/>
              <a:pPr>
                <a:defRPr/>
              </a:pPr>
              <a:t>‹N°›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1027" name="Rectangle 54"/>
          <p:cNvSpPr>
            <a:spLocks noChangeArrowheads="1"/>
          </p:cNvSpPr>
          <p:nvPr/>
        </p:nvSpPr>
        <p:spPr bwMode="auto">
          <a:xfrm>
            <a:off x="6040438" y="42195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33" r:id="rId6"/>
    <p:sldLayoutId id="2147484334" r:id="rId7"/>
  </p:sldLayoutIdLst>
  <p:hf hdr="0" dt="0"/>
  <p:txStyles>
    <p:titleStyle>
      <a:lvl1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40523"/>
          </a:solidFill>
          <a:latin typeface="Verdana" charset="0"/>
          <a:ea typeface="ヒラギノ角ゴ Pro W3" charset="-128"/>
          <a:cs typeface="ヒラギノ角ゴ Pro W3" charset="-128"/>
        </a:defRPr>
      </a:lvl5pPr>
      <a:lvl6pPr marL="4572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6pPr>
      <a:lvl7pPr marL="9144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7pPr>
      <a:lvl8pPr marL="13716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8pPr>
      <a:lvl9pPr marL="1828800"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1900">
          <a:solidFill>
            <a:srgbClr val="003399"/>
          </a:solidFill>
          <a:latin typeface="Verdana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1pPr>
      <a:lvl2pPr marL="895350" indent="-5143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rgbClr val="162554"/>
          </a:solidFill>
          <a:latin typeface="Helvetica"/>
          <a:ea typeface="ヒラギノ角ゴ Pro W3" charset="-128"/>
          <a:cs typeface="Helvetica"/>
        </a:defRPr>
      </a:lvl2pPr>
      <a:lvl3pPr marL="1104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rgbClr val="162554"/>
          </a:solidFill>
          <a:latin typeface="Helvetica"/>
          <a:ea typeface="ヒラギノ角ゴ Pro W3" charset="-128"/>
          <a:cs typeface="Helvetica"/>
        </a:defRPr>
      </a:lvl3pPr>
      <a:lvl4pPr marL="1485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4pPr>
      <a:lvl5pPr marL="1866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rgbClr val="162554"/>
          </a:solidFill>
          <a:latin typeface="Helvetica"/>
          <a:ea typeface="ヒラギノ角ゴ Pro W3" charset="-128"/>
          <a:cs typeface="Helvetica"/>
        </a:defRPr>
      </a:lvl5pPr>
      <a:lvl6pPr marL="22479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6pPr>
      <a:lvl7pPr marL="27051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7pPr>
      <a:lvl8pPr marL="31623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8pPr>
      <a:lvl9pPr marL="3619500" indent="-266700" algn="l" rtl="0" eaLnBrk="0" fontAlgn="base" hangingPunct="0">
        <a:spcBef>
          <a:spcPct val="20000"/>
        </a:spcBef>
        <a:spcAft>
          <a:spcPct val="0"/>
        </a:spcAft>
        <a:buFont typeface="Times" charset="0"/>
        <a:defRPr sz="1400">
          <a:solidFill>
            <a:srgbClr val="1C1C1C"/>
          </a:solidFill>
          <a:latin typeface="+mn-lt"/>
          <a:ea typeface="ヒラギノ角ゴ Pro W3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  <a:endParaRPr lang="es-MX" altLang="en-US"/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  <a:endParaRPr lang="es-MX" alt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r>
              <a:rPr lang="es-MX"/>
              <a:t>Avril 2015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2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GillSans"/>
              </a:defRPr>
            </a:lvl1pPr>
          </a:lstStyle>
          <a:p>
            <a:pPr>
              <a:defRPr/>
            </a:pPr>
            <a:fld id="{FE288A65-0D80-44BE-BF7E-7F03042F6347}" type="slidenum">
              <a:rPr lang="es-MX"/>
              <a:pPr>
                <a:defRPr/>
              </a:pPr>
              <a:t>‹N°›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olo 6"/>
          <p:cNvSpPr>
            <a:spLocks noGrp="1"/>
          </p:cNvSpPr>
          <p:nvPr>
            <p:ph type="ctrTitle"/>
          </p:nvPr>
        </p:nvSpPr>
        <p:spPr bwMode="auto">
          <a:xfrm>
            <a:off x="250825" y="3213100"/>
            <a:ext cx="6049367" cy="1224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2900"/>
              </a:lnSpc>
            </a:pP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Soutenance Projet Industriel 5A</a:t>
            </a:r>
            <a:b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r>
              <a:rPr lang="fr-FR" altLang="en-US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Déploiement du </a:t>
            </a:r>
            <a:r>
              <a:rPr lang="fr-FR" altLang="en-US" dirty="0" err="1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datalogging</a:t>
            </a:r>
            <a:r>
              <a:rPr lang="fr-FR" altLang="en-US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 &amp; Centralisation des données « Testeurs »</a:t>
            </a: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/>
            </a:r>
            <a:b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/>
            </a:r>
            <a:br>
              <a:rPr lang="fr-FR" altLang="en-US" b="1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</a:br>
            <a:endParaRPr lang="fr-FR" altLang="en-US" sz="1400" b="1" dirty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  <p:sp>
        <p:nvSpPr>
          <p:cNvPr id="3" name="Titolo 6"/>
          <p:cNvSpPr txBox="1">
            <a:spLocks/>
          </p:cNvSpPr>
          <p:nvPr/>
        </p:nvSpPr>
        <p:spPr bwMode="auto">
          <a:xfrm>
            <a:off x="2699792" y="4869160"/>
            <a:ext cx="316835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400" b="0" i="0" baseline="0">
                <a:solidFill>
                  <a:srgbClr val="00264E"/>
                </a:solidFill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>
              <a:lnSpc>
                <a:spcPts val="2900"/>
              </a:lnSpc>
            </a:pPr>
            <a:r>
              <a:rPr lang="fr-FR" altLang="en-US" sz="1400" b="1" kern="0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Tuteur industriel: </a:t>
            </a:r>
            <a:r>
              <a:rPr lang="fr-FR" altLang="en-US" sz="1400" b="1" kern="0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	O</a:t>
            </a:r>
            <a:r>
              <a:rPr lang="fr-FR" altLang="en-US" sz="1400" b="1" kern="0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. </a:t>
            </a:r>
            <a:r>
              <a:rPr lang="fr-FR" altLang="en-US" sz="1400" b="1" kern="0" dirty="0" err="1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Capiaux</a:t>
            </a:r>
            <a:endParaRPr lang="fr-FR" altLang="en-US" sz="1400" b="1" kern="0" dirty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  <a:p>
            <a:pPr>
              <a:lnSpc>
                <a:spcPts val="2900"/>
              </a:lnSpc>
            </a:pPr>
            <a:r>
              <a:rPr lang="fr-FR" altLang="en-US" sz="1400" b="1" kern="0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Tuteur académique: </a:t>
            </a:r>
            <a:r>
              <a:rPr lang="fr-FR" altLang="en-US" sz="1400" b="1" kern="0" dirty="0" smtClean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	B. </a:t>
            </a:r>
            <a:r>
              <a:rPr lang="fr-FR" altLang="en-US" sz="1400" b="1" kern="0" dirty="0">
                <a:solidFill>
                  <a:srgbClr val="22228B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Martin</a:t>
            </a:r>
          </a:p>
          <a:p>
            <a:pPr>
              <a:lnSpc>
                <a:spcPts val="2900"/>
              </a:lnSpc>
            </a:pPr>
            <a:endParaRPr lang="fr-FR" altLang="en-US" sz="1000" b="1" kern="0" dirty="0">
              <a:solidFill>
                <a:srgbClr val="22228B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dirty="0" err="1"/>
              <a:t>Périmètre</a:t>
            </a:r>
            <a:r>
              <a:rPr lang="en-GB" dirty="0"/>
              <a:t> du </a:t>
            </a:r>
            <a:r>
              <a:rPr lang="en-GB" dirty="0" err="1"/>
              <a:t>déploiment</a:t>
            </a:r>
            <a:r>
              <a:rPr lang="en-GB" dirty="0"/>
              <a:t> du </a:t>
            </a:r>
            <a:r>
              <a:rPr lang="en-GB" dirty="0" err="1"/>
              <a:t>datalogging</a:t>
            </a:r>
            <a:endParaRPr lang="en-GB" dirty="0"/>
          </a:p>
          <a:p>
            <a:r>
              <a:rPr lang="en-GB" sz="1600" dirty="0" err="1"/>
              <a:t>Définition</a:t>
            </a:r>
            <a:r>
              <a:rPr lang="en-GB" sz="1600" dirty="0"/>
              <a:t> des </a:t>
            </a:r>
            <a:r>
              <a:rPr lang="en-GB" sz="1600" dirty="0" err="1"/>
              <a:t>testeurs</a:t>
            </a:r>
            <a:r>
              <a:rPr lang="en-GB" sz="1600" dirty="0"/>
              <a:t> </a:t>
            </a:r>
            <a:r>
              <a:rPr lang="en-GB" sz="1600" dirty="0" err="1"/>
              <a:t>concernés</a:t>
            </a:r>
            <a:r>
              <a:rPr lang="en-GB" sz="1600" dirty="0"/>
              <a:t> par le </a:t>
            </a:r>
            <a:r>
              <a:rPr lang="en-GB" sz="1600" dirty="0" err="1"/>
              <a:t>projet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fr-FR" dirty="0"/>
              <a:t>Définition d’un modèle relationnel de base de données</a:t>
            </a:r>
          </a:p>
          <a:p>
            <a:r>
              <a:rPr lang="fr-FR" sz="1600" dirty="0"/>
              <a:t>Reprise de l’architecture standard de données de </a:t>
            </a:r>
            <a:r>
              <a:rPr lang="fr-FR" sz="1600" dirty="0" err="1"/>
              <a:t>TestStand</a:t>
            </a:r>
            <a:r>
              <a:rPr lang="fr-FR" sz="1600" dirty="0"/>
              <a:t> </a:t>
            </a:r>
            <a:r>
              <a:rPr lang="fr-FR" sz="1600" dirty="0" err="1"/>
              <a:t>Telematic</a:t>
            </a:r>
            <a:r>
              <a:rPr lang="fr-FR" sz="1600" dirty="0"/>
              <a:t> avec modifications</a:t>
            </a:r>
          </a:p>
          <a:p>
            <a:endParaRPr lang="fr-FR" sz="1600" dirty="0"/>
          </a:p>
          <a:p>
            <a:pPr marL="0" indent="0">
              <a:buNone/>
            </a:pPr>
            <a:r>
              <a:rPr lang="fr-FR" dirty="0"/>
              <a:t>Volumétrie prévisionnelle des données</a:t>
            </a:r>
          </a:p>
          <a:p>
            <a:r>
              <a:rPr lang="fr-FR" sz="1600" dirty="0"/>
              <a:t>Calculs à partir du volume des données compressée sous le format Access</a:t>
            </a:r>
          </a:p>
          <a:p>
            <a:r>
              <a:rPr lang="fr-FR" sz="1600" dirty="0"/>
              <a:t>Moyenne du volume des données produites sur une période donnée </a:t>
            </a:r>
            <a:r>
              <a:rPr lang="fr-FR" sz="1600" dirty="0">
                <a:sym typeface="Wingdings" panose="05000000000000000000" pitchFamily="2" charset="2"/>
              </a:rPr>
              <a:t> 10 To</a:t>
            </a:r>
            <a:endParaRPr lang="fr-FR" sz="1600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3" y="476250"/>
            <a:ext cx="5486400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Analyse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Août</a:t>
            </a:r>
            <a:r>
              <a:rPr lang="it-IT" dirty="0"/>
              <a:t> 2015</a:t>
            </a:r>
          </a:p>
        </p:txBody>
      </p:sp>
      <p:sp>
        <p:nvSpPr>
          <p:cNvPr id="6" name="Espace réservé du pied de page 2"/>
          <p:cNvSpPr txBox="1">
            <a:spLocks/>
          </p:cNvSpPr>
          <p:nvPr/>
        </p:nvSpPr>
        <p:spPr bwMode="auto">
          <a:xfrm>
            <a:off x="539552" y="6575782"/>
            <a:ext cx="576064" cy="195262"/>
          </a:xfrm>
          <a:prstGeom prst="rect">
            <a:avLst/>
          </a:prstGeom>
          <a:solidFill>
            <a:schemeClr val="bg1"/>
          </a:solidFill>
          <a:ln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1B2959"/>
                </a:solidFill>
                <a:latin typeface="Helvetica"/>
                <a:ea typeface="Helvetica"/>
                <a:cs typeface="Helvetica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GillSans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87289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8195" name="Picture 3" descr="d:\users\F85601A\Desktop\DataLogging2012+ (1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726"/>
            <a:ext cx="5937473" cy="48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9221" name="Picture 5" descr="d:\users\F85601A\Desktop\DataLogging2012+ (1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63" y="1772816"/>
            <a:ext cx="5865465" cy="48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4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/>
              <a:t>Concerne </a:t>
            </a:r>
            <a:r>
              <a:rPr lang="fr-FR" dirty="0" err="1"/>
              <a:t>TestStand</a:t>
            </a:r>
            <a:r>
              <a:rPr lang="fr-FR" dirty="0"/>
              <a:t> 2012 ou +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Avantages:</a:t>
            </a:r>
          </a:p>
          <a:p>
            <a:pPr lvl="2"/>
            <a:r>
              <a:rPr lang="fr-FR" sz="1400" dirty="0"/>
              <a:t>Ne </a:t>
            </a:r>
            <a:r>
              <a:rPr lang="fr-FR" sz="1400" b="1" dirty="0"/>
              <a:t>prolonge pas</a:t>
            </a:r>
            <a:r>
              <a:rPr lang="fr-FR" sz="1400" dirty="0"/>
              <a:t> le </a:t>
            </a:r>
            <a:r>
              <a:rPr lang="fr-FR" sz="1400" b="1" dirty="0"/>
              <a:t>temps de test </a:t>
            </a:r>
            <a:r>
              <a:rPr lang="fr-FR" sz="1400" dirty="0"/>
              <a:t>sauf si CPU insuffisant</a:t>
            </a:r>
          </a:p>
          <a:p>
            <a:pPr lvl="2"/>
            <a:r>
              <a:rPr lang="fr-FR" sz="1400" b="1" dirty="0"/>
              <a:t>Pas de stockage de données </a:t>
            </a:r>
            <a:r>
              <a:rPr lang="fr-FR" sz="1400" dirty="0"/>
              <a:t>(</a:t>
            </a:r>
            <a:r>
              <a:rPr lang="fr-FR" sz="1400" dirty="0" err="1"/>
              <a:t>Database</a:t>
            </a:r>
            <a:r>
              <a:rPr lang="fr-FR" sz="1400" dirty="0"/>
              <a:t> Access) sur les </a:t>
            </a:r>
            <a:r>
              <a:rPr lang="fr-FR" sz="1400" b="1" dirty="0"/>
              <a:t>PC</a:t>
            </a:r>
          </a:p>
          <a:p>
            <a:pPr lvl="2"/>
            <a:r>
              <a:rPr lang="fr-FR" sz="1400" dirty="0"/>
              <a:t>Le testeur envoie les données vers le serveur dès la fin du test (~</a:t>
            </a:r>
            <a:r>
              <a:rPr lang="fr-FR" sz="1400" b="1" dirty="0"/>
              <a:t>temps réel</a:t>
            </a:r>
            <a:r>
              <a:rPr lang="fr-FR" sz="1400" dirty="0"/>
              <a:t>)</a:t>
            </a:r>
          </a:p>
          <a:p>
            <a:pPr lvl="2"/>
            <a:r>
              <a:rPr lang="fr-FR" sz="1400" dirty="0"/>
              <a:t>Utilise un </a:t>
            </a:r>
            <a:r>
              <a:rPr lang="fr-FR" sz="1400" b="1" dirty="0"/>
              <a:t>utilitaire</a:t>
            </a:r>
            <a:r>
              <a:rPr lang="fr-FR" sz="1400" dirty="0"/>
              <a:t> (Offline </a:t>
            </a:r>
            <a:r>
              <a:rPr lang="fr-FR" sz="1400" dirty="0" err="1"/>
              <a:t>Results</a:t>
            </a:r>
            <a:r>
              <a:rPr lang="fr-FR" sz="1400" dirty="0"/>
              <a:t> </a:t>
            </a:r>
            <a:r>
              <a:rPr lang="fr-FR" sz="1400" dirty="0" err="1"/>
              <a:t>Processing</a:t>
            </a:r>
            <a:r>
              <a:rPr lang="fr-FR" sz="1400" dirty="0"/>
              <a:t> Utility)</a:t>
            </a:r>
          </a:p>
          <a:p>
            <a:pPr marL="381000" lvl="1" indent="0">
              <a:buNone/>
            </a:pPr>
            <a:r>
              <a:rPr lang="fr-FR" sz="1400" dirty="0"/>
              <a:t>Désavantages:</a:t>
            </a:r>
          </a:p>
          <a:p>
            <a:pPr lvl="2"/>
            <a:r>
              <a:rPr lang="fr-FR" sz="1400" b="1" dirty="0"/>
              <a:t>Peu de testeurs </a:t>
            </a:r>
            <a:r>
              <a:rPr lang="fr-FR" sz="1400" dirty="0"/>
              <a:t>sous </a:t>
            </a:r>
            <a:r>
              <a:rPr lang="fr-FR" sz="1400" dirty="0" err="1"/>
              <a:t>TestStand</a:t>
            </a:r>
            <a:r>
              <a:rPr lang="fr-FR" sz="1400" dirty="0"/>
              <a:t> 2012 ou + (8 actuellement dont 2 EOL SMEG)</a:t>
            </a:r>
          </a:p>
          <a:p>
            <a:pPr marL="762000" lvl="2" indent="0">
              <a:buNone/>
            </a:pPr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Exemple </a:t>
            </a:r>
            <a:r>
              <a:rPr lang="fr-FR" sz="1400" dirty="0">
                <a:sym typeface="Wingdings" panose="05000000000000000000" pitchFamily="2" charset="2"/>
              </a:rPr>
              <a:t> T</a:t>
            </a:r>
            <a:r>
              <a:rPr lang="fr-FR" sz="1400" dirty="0"/>
              <a:t>esteur EOL SMEG02</a:t>
            </a:r>
          </a:p>
          <a:p>
            <a:pPr lvl="2"/>
            <a:r>
              <a:rPr lang="fr-FR" sz="1400" b="1" dirty="0"/>
              <a:t>~15 secondes </a:t>
            </a:r>
            <a:r>
              <a:rPr lang="fr-FR" sz="1400" dirty="0"/>
              <a:t>d’importation par fichier contenant 2 pièces (Head0 &amp; Head1)</a:t>
            </a:r>
          </a:p>
          <a:p>
            <a:pPr lvl="1"/>
            <a:endParaRPr lang="fr-FR" sz="14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r>
              <a:rPr lang="fr-FR" dirty="0"/>
              <a:t/>
            </a:r>
            <a:br>
              <a:rPr lang="fr-FR" dirty="0"/>
            </a:b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91" y="1700808"/>
            <a:ext cx="4663291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65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7410" name="Picture 2" descr="d:\users\F85601A\Desktop\DataLogging2012+ 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8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d’importation Production</a:t>
            </a:r>
          </a:p>
          <a:p>
            <a:pPr lvl="5"/>
            <a:r>
              <a:rPr lang="fr-FR" dirty="0"/>
              <a:t>			</a:t>
            </a:r>
            <a:r>
              <a:rPr lang="fr-FR" sz="1200" dirty="0"/>
              <a:t>	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FP1: Envoi données via </a:t>
            </a:r>
            <a:r>
              <a:rPr lang="fr-FR" dirty="0" err="1"/>
              <a:t>parser</a:t>
            </a:r>
            <a:r>
              <a:rPr lang="fr-FR" dirty="0"/>
              <a:t> </a:t>
            </a:r>
            <a:r>
              <a:rPr lang="fr-FR" dirty="0" err="1"/>
              <a:t>TestStand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5122" name="Picture 2" descr="d:\users\F85601A\Desktop\modeleRelationnelB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5"/>
            <a:ext cx="4320480" cy="479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 bwMode="auto">
          <a:xfrm>
            <a:off x="1863637" y="6453336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V2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858866" y="2060848"/>
            <a:ext cx="388843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1pPr>
            <a:lvl2pPr marL="895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2pPr>
            <a:lvl3pPr marL="1104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3pPr>
            <a:lvl4pPr marL="1485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4pPr>
            <a:lvl5pPr marL="1866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rgbClr val="162554"/>
                </a:solidFill>
                <a:latin typeface="Helvetica"/>
                <a:ea typeface="ヒラギノ角ゴ Pro W3" charset="-128"/>
                <a:cs typeface="Helvetica"/>
              </a:defRPr>
            </a:lvl5pPr>
            <a:lvl6pPr marL="22479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6pPr>
            <a:lvl7pPr marL="27051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7pPr>
            <a:lvl8pPr marL="31623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8pPr>
            <a:lvl9pPr marL="36195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defRPr sz="1400">
                <a:solidFill>
                  <a:srgbClr val="1C1C1C"/>
                </a:solidFill>
                <a:latin typeface="+mn-lt"/>
                <a:ea typeface="ヒラギノ角ゴ Pro W3" charset="-128"/>
              </a:defRPr>
            </a:lvl9pPr>
          </a:lstStyle>
          <a:p>
            <a:pPr marL="0" indent="0">
              <a:buNone/>
            </a:pPr>
            <a:r>
              <a:rPr lang="fr-FR" sz="1800" kern="0" dirty="0"/>
              <a:t>Procédures stockées utilisées</a:t>
            </a:r>
          </a:p>
          <a:p>
            <a:pPr lvl="1"/>
            <a:r>
              <a:rPr lang="fr-FR" sz="1200" kern="0" dirty="0" err="1"/>
              <a:t>dbo.InsertUUTResult</a:t>
            </a:r>
            <a:endParaRPr lang="fr-FR" sz="1200" kern="0" dirty="0"/>
          </a:p>
          <a:p>
            <a:pPr lvl="1"/>
            <a:r>
              <a:rPr lang="fr-FR" sz="1200" kern="0" dirty="0" err="1"/>
              <a:t>dbo.InsertStepResult</a:t>
            </a:r>
            <a:endParaRPr lang="fr-FR" sz="1200" kern="0" dirty="0"/>
          </a:p>
          <a:p>
            <a:pPr lvl="1"/>
            <a:r>
              <a:rPr lang="fr-FR" sz="1200" kern="0" dirty="0" err="1"/>
              <a:t>dbo.InsertSeqCall</a:t>
            </a:r>
            <a:endParaRPr lang="fr-FR" sz="1200" kern="0" dirty="0"/>
          </a:p>
          <a:p>
            <a:pPr lvl="1"/>
            <a:r>
              <a:rPr lang="fr-FR" sz="1200" kern="0" dirty="0" err="1"/>
              <a:t>dbo.InsertNumericLimitStep</a:t>
            </a:r>
            <a:endParaRPr lang="fr-FR" sz="1200" kern="0" dirty="0"/>
          </a:p>
          <a:p>
            <a:pPr lvl="1"/>
            <a:r>
              <a:rPr lang="fr-FR" sz="1200" kern="0" dirty="0" err="1"/>
              <a:t>dbo.InsertNumericLimit</a:t>
            </a:r>
            <a:endParaRPr lang="fr-FR" sz="1200" kern="0" dirty="0"/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dbo.InsertPropResult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dbo.InsertAnalogWaveForm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dbo.InsertDigitalWaveForm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dbo.InsertPropBinary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lvl="1"/>
            <a:r>
              <a:rPr lang="fr-FR" sz="1200" kern="0" dirty="0" err="1">
                <a:solidFill>
                  <a:srgbClr val="162554">
                    <a:alpha val="50000"/>
                  </a:srgbClr>
                </a:solidFill>
              </a:rPr>
              <a:t>dbo.InsertIviWave</a:t>
            </a: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pPr marL="0" indent="-57150">
              <a:buNone/>
            </a:pPr>
            <a:endParaRPr lang="fr-FR" sz="1200" kern="0" dirty="0">
              <a:solidFill>
                <a:srgbClr val="162554">
                  <a:alpha val="50000"/>
                </a:srgbClr>
              </a:solidFill>
            </a:endParaRPr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  <a:p>
            <a:endParaRPr lang="fr-FR" kern="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95536" y="1792638"/>
            <a:ext cx="900100" cy="1636361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19672" y="1772815"/>
            <a:ext cx="792088" cy="2398064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9849" y="3781644"/>
            <a:ext cx="769972" cy="511452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11760" y="5661248"/>
            <a:ext cx="792088" cy="720080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1560" y="4437112"/>
            <a:ext cx="720080" cy="122413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518380" y="4437112"/>
            <a:ext cx="677356" cy="864096"/>
          </a:xfrm>
          <a:prstGeom prst="rect">
            <a:avLst/>
          </a:prstGeom>
          <a:solidFill>
            <a:srgbClr val="B8FF65">
              <a:alpha val="44000"/>
            </a:srgbClr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779912" y="5517232"/>
            <a:ext cx="864096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06200" y="3119166"/>
            <a:ext cx="837808" cy="1245937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06200" y="4393512"/>
            <a:ext cx="837808" cy="1051712"/>
          </a:xfrm>
          <a:prstGeom prst="rect">
            <a:avLst/>
          </a:prstGeom>
          <a:solidFill>
            <a:schemeClr val="bg1">
              <a:lumMod val="85000"/>
              <a:alpha val="44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0243" name="Picture 3" descr="d:\users\F85601A\Desktop\DataLogging2012+ (1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1" y="1772816"/>
            <a:ext cx="587400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5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81000" lvl="1" indent="0">
              <a:buNone/>
            </a:pPr>
            <a:r>
              <a:rPr lang="fr-FR" dirty="0"/>
              <a:t>Concerne les ICT &amp; </a:t>
            </a:r>
            <a:r>
              <a:rPr lang="fr-FR" dirty="0" err="1"/>
              <a:t>TestStand</a:t>
            </a:r>
            <a:r>
              <a:rPr lang="fr-FR" dirty="0"/>
              <a:t> 2010 ou -</a:t>
            </a:r>
          </a:p>
          <a:p>
            <a:pPr lvl="1"/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Avantages:</a:t>
            </a:r>
          </a:p>
          <a:p>
            <a:pPr lvl="2"/>
            <a:r>
              <a:rPr lang="fr-FR" sz="1400" b="1" dirty="0"/>
              <a:t>Solution palliative </a:t>
            </a:r>
            <a:r>
              <a:rPr lang="fr-FR" sz="1400" dirty="0"/>
              <a:t>(pour les testeurs disposant de </a:t>
            </a:r>
            <a:r>
              <a:rPr lang="fr-FR" sz="1400" dirty="0" err="1"/>
              <a:t>TestStand</a:t>
            </a:r>
            <a:r>
              <a:rPr lang="fr-FR" sz="1400" dirty="0"/>
              <a:t>)</a:t>
            </a:r>
          </a:p>
          <a:p>
            <a:pPr lvl="2"/>
            <a:r>
              <a:rPr lang="fr-FR" sz="1400" b="1" dirty="0"/>
              <a:t>Pas de changement </a:t>
            </a:r>
            <a:r>
              <a:rPr lang="fr-FR" sz="1400" dirty="0"/>
              <a:t>sur les </a:t>
            </a:r>
            <a:r>
              <a:rPr lang="fr-FR" sz="1400" b="1" dirty="0"/>
              <a:t>architectures</a:t>
            </a:r>
            <a:r>
              <a:rPr lang="fr-FR" sz="1400" dirty="0"/>
              <a:t> de test actuelles </a:t>
            </a:r>
          </a:p>
          <a:p>
            <a:pPr marL="381000" lvl="1" indent="0">
              <a:buNone/>
            </a:pPr>
            <a:r>
              <a:rPr lang="fr-FR" sz="1400" dirty="0"/>
              <a:t>Désavantages:</a:t>
            </a:r>
          </a:p>
          <a:p>
            <a:pPr lvl="2"/>
            <a:r>
              <a:rPr lang="fr-FR" sz="1400" dirty="0"/>
              <a:t>Les données sont récupérées par le serveur toutes les 5 min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/>
              <a:t>pas de temps réel</a:t>
            </a:r>
          </a:p>
          <a:p>
            <a:pPr lvl="2"/>
            <a:r>
              <a:rPr lang="fr-FR" sz="1400" b="1" dirty="0"/>
              <a:t>Blocage</a:t>
            </a:r>
            <a:r>
              <a:rPr lang="fr-FR" sz="1400" dirty="0"/>
              <a:t> des </a:t>
            </a:r>
            <a:r>
              <a:rPr lang="fr-FR" sz="1400" b="1" dirty="0" err="1"/>
              <a:t>database</a:t>
            </a:r>
            <a:r>
              <a:rPr lang="fr-FR" sz="1400" dirty="0"/>
              <a:t> Access par </a:t>
            </a:r>
            <a:r>
              <a:rPr lang="fr-FR" sz="1400" dirty="0" err="1"/>
              <a:t>TestStand</a:t>
            </a:r>
            <a:endParaRPr lang="fr-FR" sz="1400" dirty="0"/>
          </a:p>
          <a:p>
            <a:pPr lvl="2"/>
            <a:r>
              <a:rPr lang="fr-FR" sz="1400" b="1" dirty="0"/>
              <a:t>S’adapter</a:t>
            </a:r>
            <a:r>
              <a:rPr lang="fr-FR" sz="1400" dirty="0"/>
              <a:t> aux architectures (EOL </a:t>
            </a:r>
            <a:r>
              <a:rPr lang="fr-FR" sz="1400" dirty="0" err="1"/>
              <a:t>Octo</a:t>
            </a:r>
            <a:r>
              <a:rPr lang="fr-FR" sz="1400" dirty="0"/>
              <a:t> != EOL SMEG != ICT etc.)</a:t>
            </a:r>
          </a:p>
          <a:p>
            <a:pPr lvl="2"/>
            <a:endParaRPr lang="fr-FR" sz="1400" dirty="0"/>
          </a:p>
          <a:p>
            <a:pPr marL="381000" lvl="1" indent="0">
              <a:buNone/>
            </a:pPr>
            <a:r>
              <a:rPr lang="fr-FR" sz="1400" dirty="0"/>
              <a:t>Exemples:</a:t>
            </a:r>
          </a:p>
          <a:p>
            <a:pPr marL="647700" lvl="2" indent="-57150">
              <a:buNone/>
            </a:pPr>
            <a:r>
              <a:rPr lang="fr-FR" sz="1400" dirty="0">
                <a:sym typeface="Wingdings" panose="05000000000000000000" pitchFamily="2" charset="2"/>
              </a:rPr>
              <a:t>T</a:t>
            </a:r>
            <a:r>
              <a:rPr lang="fr-FR" sz="1400" dirty="0"/>
              <a:t>esteur ICT Handler L15</a:t>
            </a:r>
          </a:p>
          <a:p>
            <a:pPr lvl="3"/>
            <a:r>
              <a:rPr lang="fr-FR" dirty="0" err="1"/>
              <a:t>Database</a:t>
            </a:r>
            <a:r>
              <a:rPr lang="fr-FR" dirty="0"/>
              <a:t> non bloquée, copie </a:t>
            </a:r>
            <a:r>
              <a:rPr lang="fr-FR" dirty="0" err="1"/>
              <a:t>ttes</a:t>
            </a:r>
            <a:r>
              <a:rPr lang="fr-FR" dirty="0"/>
              <a:t> les 5 min </a:t>
            </a:r>
            <a:r>
              <a:rPr lang="fr-FR" dirty="0">
                <a:sym typeface="Wingdings" panose="05000000000000000000" pitchFamily="2" charset="2"/>
              </a:rPr>
              <a:t> ~3s</a:t>
            </a:r>
            <a:endParaRPr lang="fr-FR" dirty="0"/>
          </a:p>
          <a:p>
            <a:pPr marL="647700" lvl="2" indent="-57150">
              <a:buNone/>
            </a:pPr>
            <a:r>
              <a:rPr lang="fr-FR" sz="1400" dirty="0">
                <a:sym typeface="Wingdings" panose="05000000000000000000" pitchFamily="2" charset="2"/>
              </a:rPr>
              <a:t>T</a:t>
            </a:r>
            <a:r>
              <a:rPr lang="fr-FR" sz="1400" dirty="0"/>
              <a:t>esteur EOL SMEG+06 </a:t>
            </a:r>
          </a:p>
          <a:p>
            <a:pPr lvl="3"/>
            <a:r>
              <a:rPr lang="fr-FR" dirty="0" err="1"/>
              <a:t>Database</a:t>
            </a:r>
            <a:r>
              <a:rPr lang="fr-FR" dirty="0"/>
              <a:t> bloquée, copie faites entre 1j et 4j </a:t>
            </a:r>
            <a:r>
              <a:rPr lang="fr-FR" dirty="0">
                <a:sym typeface="Wingdings" panose="05000000000000000000" pitchFamily="2" charset="2"/>
              </a:rPr>
              <a:t> entre 1 et 3 min</a:t>
            </a:r>
          </a:p>
          <a:p>
            <a:pPr marL="647700" lvl="2" indent="-57150">
              <a:buNone/>
            </a:pPr>
            <a:r>
              <a:rPr lang="fr-FR" sz="1400" dirty="0">
                <a:sym typeface="Wingdings" panose="05000000000000000000" pitchFamily="2" charset="2"/>
              </a:rPr>
              <a:t>T</a:t>
            </a:r>
            <a:r>
              <a:rPr lang="fr-FR" sz="1400" dirty="0"/>
              <a:t>esteur EOL GM ERA 1</a:t>
            </a:r>
          </a:p>
          <a:p>
            <a:pPr lvl="3"/>
            <a:r>
              <a:rPr lang="fr-FR" dirty="0" err="1"/>
              <a:t>Database</a:t>
            </a:r>
            <a:r>
              <a:rPr lang="fr-FR" dirty="0"/>
              <a:t> bloquée, copie faites à chaque fois qu’on renomme la </a:t>
            </a:r>
            <a:r>
              <a:rPr lang="fr-FR" dirty="0" err="1"/>
              <a:t>database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38399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Requête de récupération de base de données Access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dirty="0"/>
              <a:t>FP2: Envoi données via </a:t>
            </a:r>
            <a:r>
              <a:rPr lang="fr-FR" dirty="0" err="1"/>
              <a:t>parser</a:t>
            </a:r>
            <a:r>
              <a:rPr lang="fr-FR" dirty="0"/>
              <a:t> FTP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8" name="Image 23" descr="d:\users\F85601A\Desktop\Schema requête FTP (2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6"/>
          <a:stretch/>
        </p:blipFill>
        <p:spPr bwMode="auto">
          <a:xfrm>
            <a:off x="3455888" y="1882281"/>
            <a:ext cx="2376264" cy="47887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167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405880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19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10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  <a:t>Déploiement du datalogging &amp;</a:t>
            </a:r>
            <a:b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pic>
        <p:nvPicPr>
          <p:cNvPr id="11268" name="Picture 4" descr="d:\users\F85601A\Desktop\DataLogging2012+ (1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9" y="1772816"/>
            <a:ext cx="596167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1403648" y="1587723"/>
            <a:ext cx="6278563" cy="4073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Introduction</a:t>
            </a:r>
          </a:p>
          <a:p>
            <a:pPr>
              <a:buFont typeface="+mj-lt"/>
              <a:buAutoNum type="arabicPeriod"/>
            </a:pPr>
            <a:r>
              <a:rPr lang="fr-FR" dirty="0"/>
              <a:t>Exigences QS 9000 - ISO TS 16949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Logiciels utilisés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Analyse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Fonctions du système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</a:p>
          <a:p>
            <a:pPr>
              <a:buFont typeface="+mj-lt"/>
              <a:buAutoNum type="arabicPeriod"/>
            </a:pP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projet</a:t>
            </a:r>
          </a:p>
          <a:p>
            <a:pPr>
              <a:buFont typeface="+mj-lt"/>
              <a:buAutoNum type="arabicPeriod"/>
            </a:pP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  <a:p>
            <a:pPr>
              <a:buFont typeface="+mj-lt"/>
              <a:buAutoNum type="arabicPeriod"/>
            </a:pP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9219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 &amp; Centralisation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4F66A-0E82-4FB4-A195-445FB89871E4}" type="slidenum">
              <a:rPr lang="it-IT" smtClean="0"/>
              <a:pPr>
                <a:defRPr/>
              </a:pPr>
              <a:t>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5" name="AutoShape 6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Résultat de recherche d'images pour &quot;business intelligenc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19" y="1124744"/>
            <a:ext cx="412811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d’importation Production 			</a:t>
            </a:r>
            <a:r>
              <a:rPr lang="fr-FR" sz="1200" dirty="0"/>
              <a:t>	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547664" y="116632"/>
            <a:ext cx="5976664" cy="1080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2" name="ZoneTexte 1"/>
          <p:cNvSpPr txBox="1"/>
          <p:nvPr/>
        </p:nvSpPr>
        <p:spPr bwMode="auto">
          <a:xfrm>
            <a:off x="125963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 smtClean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Alfaautomation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290006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3888432" cy="2220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 bwMode="auto">
          <a:xfrm>
            <a:off x="5400092" y="4185505"/>
            <a:ext cx="1656184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Schéma </a:t>
            </a:r>
            <a:r>
              <a:rPr lang="fr-FR" sz="1200" dirty="0" err="1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Telematic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6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19" name="Titre 2"/>
          <p:cNvSpPr txBox="1">
            <a:spLocks/>
          </p:cNvSpPr>
          <p:nvPr/>
        </p:nvSpPr>
        <p:spPr bwMode="auto">
          <a:xfrm>
            <a:off x="1547664" y="116632"/>
            <a:ext cx="59766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kumimoji="0" lang="it-IT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1B2959"/>
                </a:solidFill>
                <a:effectLst/>
                <a:uLnTx/>
                <a:uFillTx/>
                <a:latin typeface="Helvetica"/>
                <a:ea typeface="ヒラギノ角ゴ Pro W3" charset="-128"/>
                <a:cs typeface="Helvetica"/>
              </a:defRPr>
            </a:lvl1pPr>
            <a:lvl2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2pPr>
            <a:lvl3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3pPr>
            <a:lvl4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40523"/>
                </a:solidFill>
                <a:latin typeface="Verdana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6pPr>
            <a:lvl7pPr marL="9144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7pPr>
            <a:lvl8pPr marL="13716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8pPr>
            <a:lvl9pPr marL="1828800"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rgbClr val="003399"/>
                </a:solidFill>
                <a:latin typeface="Verdana" charset="0"/>
              </a:defRPr>
            </a:lvl9pPr>
          </a:lstStyle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 &amp;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FP3.1: Transformation &amp; filtrage des données</a:t>
            </a:r>
          </a:p>
        </p:txBody>
      </p:sp>
      <p:pic>
        <p:nvPicPr>
          <p:cNvPr id="14" name="Image 62" descr="d:\users\F85601A\Desktop\Algorigrammes (5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43" y="1300304"/>
            <a:ext cx="5620385" cy="5474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89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2291" name="Picture 3" descr="d:\users\F85601A\Desktop\DataLogging2012+ (1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976664" cy="49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79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Données venant de </a:t>
            </a:r>
            <a:r>
              <a:rPr lang="fr-FR" dirty="0" err="1"/>
              <a:t>TestStand</a:t>
            </a:r>
            <a:r>
              <a:rPr lang="fr-FR" dirty="0"/>
              <a:t> 2012 ou +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pPr marL="381000" lvl="1" indent="0">
              <a:buNone/>
            </a:pPr>
            <a:endParaRPr lang="fr-FR" sz="1400" dirty="0"/>
          </a:p>
          <a:p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0465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FP3.2: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7" name="Image 63" descr="d:\users\F85601A\Desktop\Algorigrammes (6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72816"/>
            <a:ext cx="4104456" cy="4399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48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Architecture base de données </a:t>
            </a:r>
            <a:r>
              <a:rPr lang="fr-FR" dirty="0" err="1"/>
              <a:t>DMCapabiliteRetest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400" dirty="0" smtClean="0"/>
              <a:t>Fin juin </a:t>
            </a:r>
            <a:r>
              <a:rPr lang="fr-FR" sz="1400" dirty="0" smtClean="0">
                <a:sym typeface="Wingdings" panose="05000000000000000000" pitchFamily="2" charset="2"/>
              </a:rPr>
              <a:t></a:t>
            </a:r>
            <a:r>
              <a:rPr lang="fr-FR" sz="1400" dirty="0" smtClean="0"/>
              <a:t>  166 </a:t>
            </a:r>
            <a:r>
              <a:rPr lang="fr-FR" sz="1400" dirty="0"/>
              <a:t>763 488 lignes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/>
              <a:t>FACT_MEASURE_ICT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>
                <a:sym typeface="Wingdings" panose="05000000000000000000" pitchFamily="2" charset="2"/>
              </a:rPr>
              <a:t>600 Mo</a:t>
            </a:r>
            <a:r>
              <a:rPr lang="fr-FR" sz="1400" dirty="0">
                <a:sym typeface="Wingdings" panose="05000000000000000000" pitchFamily="2" charset="2"/>
              </a:rPr>
              <a:t> de données (</a:t>
            </a:r>
            <a:r>
              <a:rPr lang="fr-FR" sz="1400" b="1" dirty="0">
                <a:sym typeface="Wingdings" panose="05000000000000000000" pitchFamily="2" charset="2"/>
              </a:rPr>
              <a:t>20 jours </a:t>
            </a:r>
            <a:r>
              <a:rPr lang="fr-FR" sz="1400" dirty="0">
                <a:sym typeface="Wingdings" panose="05000000000000000000" pitchFamily="2" charset="2"/>
              </a:rPr>
              <a:t>de </a:t>
            </a:r>
            <a:r>
              <a:rPr lang="fr-FR" sz="1400" dirty="0" err="1">
                <a:sym typeface="Wingdings" panose="05000000000000000000" pitchFamily="2" charset="2"/>
              </a:rPr>
              <a:t>prod</a:t>
            </a:r>
            <a:r>
              <a:rPr lang="fr-FR" sz="1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402 </a:t>
            </a:r>
            <a:r>
              <a:rPr lang="fr-FR" sz="1400" dirty="0"/>
              <a:t>489 974 lignes dans </a:t>
            </a:r>
            <a:r>
              <a:rPr lang="fr-FR" sz="1400" b="1" dirty="0"/>
              <a:t>FACT_MEASURE_EOL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>
                <a:sym typeface="Wingdings" panose="05000000000000000000" pitchFamily="2" charset="2"/>
              </a:rPr>
              <a:t>12</a:t>
            </a:r>
            <a:r>
              <a:rPr lang="fr-FR" sz="1400" dirty="0">
                <a:sym typeface="Wingdings" panose="05000000000000000000" pitchFamily="2" charset="2"/>
              </a:rPr>
              <a:t> </a:t>
            </a:r>
            <a:r>
              <a:rPr lang="fr-FR" sz="1400" b="1" dirty="0">
                <a:sym typeface="Wingdings" panose="05000000000000000000" pitchFamily="2" charset="2"/>
              </a:rPr>
              <a:t>Go</a:t>
            </a:r>
            <a:r>
              <a:rPr lang="fr-FR" sz="1400" dirty="0">
                <a:sym typeface="Wingdings" panose="05000000000000000000" pitchFamily="2" charset="2"/>
              </a:rPr>
              <a:t> de données (</a:t>
            </a:r>
            <a:r>
              <a:rPr lang="fr-FR" sz="1400" b="1" dirty="0">
                <a:sym typeface="Wingdings" panose="05000000000000000000" pitchFamily="2" charset="2"/>
              </a:rPr>
              <a:t>50 jours </a:t>
            </a:r>
            <a:r>
              <a:rPr lang="fr-FR" sz="1400" dirty="0">
                <a:sym typeface="Wingdings" panose="05000000000000000000" pitchFamily="2" charset="2"/>
              </a:rPr>
              <a:t>de </a:t>
            </a:r>
            <a:r>
              <a:rPr lang="fr-FR" sz="1400" dirty="0" err="1">
                <a:sym typeface="Wingdings" panose="05000000000000000000" pitchFamily="2" charset="2"/>
              </a:rPr>
              <a:t>prod</a:t>
            </a:r>
            <a:r>
              <a:rPr lang="fr-FR" sz="14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fr-FR" sz="1400" b="1" dirty="0"/>
              <a:t>Full Back up</a:t>
            </a:r>
            <a:r>
              <a:rPr lang="fr-FR" sz="1400" dirty="0"/>
              <a:t> de la base de données </a:t>
            </a:r>
            <a:r>
              <a:rPr lang="fr-FR" sz="1400" b="1" dirty="0"/>
              <a:t>tous les jours à 12:15</a:t>
            </a:r>
          </a:p>
          <a:p>
            <a:pPr marL="0" indent="0">
              <a:buNone/>
            </a:pPr>
            <a:r>
              <a:rPr lang="fr-FR" sz="1400" b="1" dirty="0"/>
              <a:t>Log Back up </a:t>
            </a:r>
            <a:r>
              <a:rPr lang="fr-FR" sz="1400" dirty="0"/>
              <a:t>de la base de données </a:t>
            </a:r>
            <a:r>
              <a:rPr lang="fr-FR" sz="1400" b="1" dirty="0"/>
              <a:t>toutes les heures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619672" y="476250"/>
            <a:ext cx="5976664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FP3: Transformation &amp; filtrage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0247" name="Picture 7" descr="d:\users\F85601A\Desktop\FACT_MEASURE_IC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1195907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users\F85601A\Desktop\FACT_MEASURE_I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1192921" cy="244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>
            <a:stCxn id="10247" idx="3"/>
            <a:endCxn id="6146" idx="1"/>
          </p:cNvCxnSpPr>
          <p:nvPr/>
        </p:nvCxnSpPr>
        <p:spPr bwMode="auto">
          <a:xfrm flipV="1">
            <a:off x="1447427" y="2993896"/>
            <a:ext cx="460277" cy="305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Connecteur droit avec flèche 15"/>
          <p:cNvCxnSpPr/>
          <p:nvPr/>
        </p:nvCxnSpPr>
        <p:spPr bwMode="auto">
          <a:xfrm>
            <a:off x="6547806" y="3127780"/>
            <a:ext cx="645507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>
            <a:endCxn id="6150" idx="3"/>
          </p:cNvCxnSpPr>
          <p:nvPr/>
        </p:nvCxnSpPr>
        <p:spPr bwMode="auto">
          <a:xfrm flipH="1" flipV="1">
            <a:off x="5033591" y="3124384"/>
            <a:ext cx="576828" cy="339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150" name="Picture 6" descr="d:\users\F85601A\Desktop\Untitled 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72816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users\F85601A\Desktop\Untitled Diagram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19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users\F85601A\Desktop\Untitled Diagram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13" y="1776212"/>
            <a:ext cx="1181671" cy="270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 bwMode="auto">
          <a:xfrm>
            <a:off x="5769206" y="4480346"/>
            <a:ext cx="89102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8719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ZoneTexte 27"/>
          <p:cNvSpPr txBox="1"/>
          <p:nvPr/>
        </p:nvSpPr>
        <p:spPr bwMode="auto">
          <a:xfrm>
            <a:off x="417425" y="4192314"/>
            <a:ext cx="84220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696 o/ligne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ZoneTexte 28"/>
          <p:cNvSpPr txBox="1"/>
          <p:nvPr/>
        </p:nvSpPr>
        <p:spPr bwMode="auto">
          <a:xfrm>
            <a:off x="2119064" y="4253420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ZoneTexte 30"/>
          <p:cNvSpPr txBox="1"/>
          <p:nvPr/>
        </p:nvSpPr>
        <p:spPr bwMode="auto">
          <a:xfrm>
            <a:off x="7452320" y="4545545"/>
            <a:ext cx="770199" cy="32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Archivage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ZoneTexte 31"/>
          <p:cNvSpPr txBox="1"/>
          <p:nvPr/>
        </p:nvSpPr>
        <p:spPr bwMode="auto">
          <a:xfrm>
            <a:off x="3893008" y="4472314"/>
            <a:ext cx="1099493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fr-FR" sz="1200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Gestion erreurs</a:t>
            </a:r>
            <a:endParaRPr lang="en-US" sz="1200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6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0482" name="Picture 2" descr="d:\users\F85601A\Desktop\DataLogging2012+ (2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152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Paramètres des testeurs centralisées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r>
              <a:rPr lang="fr-FR" sz="1400" b="1" dirty="0"/>
              <a:t>ID</a:t>
            </a:r>
            <a:r>
              <a:rPr lang="fr-FR" sz="1400" dirty="0"/>
              <a:t> 		</a:t>
            </a:r>
            <a:r>
              <a:rPr lang="fr-FR" sz="1400" dirty="0">
                <a:sym typeface="Wingdings" panose="05000000000000000000" pitchFamily="2" charset="2"/>
              </a:rPr>
              <a:t> N°TST du testeur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CITU</a:t>
            </a:r>
            <a:r>
              <a:rPr lang="fr-FR" sz="1400" dirty="0">
                <a:sym typeface="Wingdings" panose="05000000000000000000" pitchFamily="2" charset="2"/>
              </a:rPr>
              <a:t> 		 N°CITU du PC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IP</a:t>
            </a:r>
            <a:r>
              <a:rPr lang="fr-FR" sz="1400" dirty="0">
                <a:sym typeface="Wingdings" panose="05000000000000000000" pitchFamily="2" charset="2"/>
              </a:rPr>
              <a:t> 		 adresse IP ou DNS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STATION_ID</a:t>
            </a:r>
            <a:r>
              <a:rPr lang="fr-FR" sz="1400" dirty="0">
                <a:sym typeface="Wingdings" panose="05000000000000000000" pitchFamily="2" charset="2"/>
              </a:rPr>
              <a:t> 	 Nom du PC donné par </a:t>
            </a:r>
            <a:r>
              <a:rPr lang="fr-FR" sz="1400" dirty="0" err="1">
                <a:sym typeface="Wingdings" panose="05000000000000000000" pitchFamily="2" charset="2"/>
              </a:rPr>
              <a:t>TestStand</a:t>
            </a:r>
            <a:r>
              <a:rPr lang="fr-FR" sz="1400" dirty="0">
                <a:sym typeface="Wingdings" panose="05000000000000000000" pitchFamily="2" charset="2"/>
              </a:rPr>
              <a:t> ou Tracabilite_01.mtl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LOGIN</a:t>
            </a:r>
            <a:r>
              <a:rPr lang="fr-FR" sz="1400" dirty="0">
                <a:sym typeface="Wingdings" panose="05000000000000000000" pitchFamily="2" charset="2"/>
              </a:rPr>
              <a:t> 		 Identifiant du PC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PASSWORD</a:t>
            </a:r>
            <a:r>
              <a:rPr lang="fr-FR" sz="1400" dirty="0">
                <a:sym typeface="Wingdings" panose="05000000000000000000" pitchFamily="2" charset="2"/>
              </a:rPr>
              <a:t> 	 Mot de passe du PC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LOCATION</a:t>
            </a:r>
            <a:r>
              <a:rPr lang="fr-FR" sz="1400" dirty="0">
                <a:sym typeface="Wingdings" panose="05000000000000000000" pitchFamily="2" charset="2"/>
              </a:rPr>
              <a:t> 	 Répertoire contenant les base de données Access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TYPE_IMPORT</a:t>
            </a:r>
            <a:r>
              <a:rPr lang="fr-FR" sz="1400" dirty="0">
                <a:sym typeface="Wingdings" panose="05000000000000000000" pitchFamily="2" charset="2"/>
              </a:rPr>
              <a:t> 	 importation depuis </a:t>
            </a:r>
            <a:r>
              <a:rPr lang="fr-FR" sz="1400" b="1" dirty="0">
                <a:sym typeface="Wingdings" panose="05000000000000000000" pitchFamily="2" charset="2"/>
              </a:rPr>
              <a:t>Testeurs </a:t>
            </a:r>
            <a:r>
              <a:rPr lang="fr-FR" sz="1400" dirty="0">
                <a:sym typeface="Wingdings" panose="05000000000000000000" pitchFamily="2" charset="2"/>
              </a:rPr>
              <a:t>vers</a:t>
            </a:r>
            <a:r>
              <a:rPr lang="fr-FR" sz="1400" b="1" dirty="0">
                <a:sym typeface="Wingdings" panose="05000000000000000000" pitchFamily="2" charset="2"/>
              </a:rPr>
              <a:t> Windows Server</a:t>
            </a: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TYPE_PRODUCTION</a:t>
            </a:r>
            <a:r>
              <a:rPr lang="fr-FR" sz="1400" dirty="0">
                <a:sym typeface="Wingdings" panose="05000000000000000000" pitchFamily="2" charset="2"/>
              </a:rPr>
              <a:t> 	 importation </a:t>
            </a:r>
            <a:r>
              <a:rPr lang="fr-FR" sz="1400" dirty="0"/>
              <a:t>entre </a:t>
            </a:r>
            <a:r>
              <a:rPr lang="fr-FR" sz="1400" b="1" dirty="0"/>
              <a:t>BDD Access </a:t>
            </a:r>
            <a:r>
              <a:rPr lang="fr-FR" sz="1400" dirty="0"/>
              <a:t>et</a:t>
            </a:r>
            <a:r>
              <a:rPr lang="fr-FR" sz="1400" b="1" dirty="0"/>
              <a:t> BDD Production</a:t>
            </a:r>
            <a:endParaRPr lang="fr-FR" sz="1400" b="1" dirty="0">
              <a:sym typeface="Wingdings" panose="05000000000000000000" pitchFamily="2" charset="2"/>
            </a:endParaRPr>
          </a:p>
          <a:p>
            <a:pPr lvl="1"/>
            <a:r>
              <a:rPr lang="fr-FR" sz="1400" b="1" dirty="0">
                <a:sym typeface="Wingdings" panose="05000000000000000000" pitchFamily="2" charset="2"/>
              </a:rPr>
              <a:t>TYPE_EXPORT</a:t>
            </a:r>
            <a:r>
              <a:rPr lang="fr-FR" sz="1400" dirty="0">
                <a:sym typeface="Wingdings" panose="05000000000000000000" pitchFamily="2" charset="2"/>
              </a:rPr>
              <a:t> 	 exportation </a:t>
            </a:r>
            <a:r>
              <a:rPr lang="fr-FR" sz="1400" b="1" dirty="0">
                <a:sym typeface="Wingdings" panose="05000000000000000000" pitchFamily="2" charset="2"/>
              </a:rPr>
              <a:t>depuis BDD </a:t>
            </a:r>
            <a:r>
              <a:rPr lang="fr-FR" sz="1400" b="1" dirty="0" err="1">
                <a:sym typeface="Wingdings" panose="05000000000000000000" pitchFamily="2" charset="2"/>
              </a:rPr>
              <a:t>DMCapabiliteRetest</a:t>
            </a:r>
            <a:r>
              <a:rPr lang="fr-FR" sz="1400" b="1" dirty="0">
                <a:sym typeface="Wingdings" panose="05000000000000000000" pitchFamily="2" charset="2"/>
              </a:rPr>
              <a:t> </a:t>
            </a:r>
            <a:r>
              <a:rPr lang="fr-FR" sz="1400" dirty="0">
                <a:sym typeface="Wingdings" panose="05000000000000000000" pitchFamily="2" charset="2"/>
              </a:rPr>
              <a:t>vers </a:t>
            </a:r>
            <a:r>
              <a:rPr lang="fr-FR" sz="1400" b="1" dirty="0" err="1">
                <a:sym typeface="Wingdings" panose="05000000000000000000" pitchFamily="2" charset="2"/>
              </a:rPr>
              <a:t>Minitab</a:t>
            </a:r>
            <a:r>
              <a:rPr lang="fr-FR" sz="1400" dirty="0">
                <a:sym typeface="Wingdings" panose="05000000000000000000" pitchFamily="2" charset="2"/>
              </a:rPr>
              <a:t>, Excel</a:t>
            </a:r>
            <a:endParaRPr lang="fr-FR" sz="1400" dirty="0"/>
          </a:p>
          <a:p>
            <a:r>
              <a:rPr lang="fr-FR" dirty="0"/>
              <a:t>50 testeurs actuellement raccordés au serveur SQL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Déploiement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datalogging</a:t>
            </a: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/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FP4: Paramétrage des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7" name="Imag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9036496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23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FP5: Indexation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3315" name="Picture 3" descr="d:\users\F85601A\Desktop\DataLogging2012+ 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6048672" cy="49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0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/>
              <a:t>Clustered</a:t>
            </a:r>
            <a:r>
              <a:rPr lang="fr-FR" dirty="0"/>
              <a:t> </a:t>
            </a:r>
            <a:r>
              <a:rPr lang="fr-FR" dirty="0" err="1"/>
              <a:t>Columnstore</a:t>
            </a:r>
            <a:r>
              <a:rPr lang="fr-FR" dirty="0"/>
              <a:t> Index (new SQL Server 2014 </a:t>
            </a:r>
            <a:r>
              <a:rPr lang="fr-FR" dirty="0" err="1"/>
              <a:t>feature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FP5: Indexation du </a:t>
            </a:r>
            <a:r>
              <a:rPr lang="fr-FR" altLang="en-US" dirty="0" err="1">
                <a:latin typeface="Helvetica" pitchFamily="34" charset="0"/>
                <a:ea typeface="ヒラギノ角ゴ Pro W3"/>
                <a:cs typeface="Helvetica" pitchFamily="34" charset="0"/>
              </a:rPr>
              <a:t>DataMart</a:t>
            </a:r>
            <a:endParaRPr lang="fr-FR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1741964"/>
            <a:ext cx="2703475" cy="156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" y="4084272"/>
            <a:ext cx="4950567" cy="1551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http://c3154802.r2.cf0.rackcdn.com/article_images_2014/sql-server-2014-perf3_files/image0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56" y="3717032"/>
            <a:ext cx="2424236" cy="191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 bwMode="auto">
          <a:xfrm>
            <a:off x="511306" y="5878433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B-tree index</a:t>
            </a: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lignes de chaque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 bwMode="auto">
          <a:xfrm flipH="1">
            <a:off x="2601847" y="3310507"/>
            <a:ext cx="818025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 bwMode="auto">
          <a:xfrm>
            <a:off x="5436096" y="3310507"/>
            <a:ext cx="936104" cy="98258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 bwMode="auto">
          <a:xfrm>
            <a:off x="5117111" y="5859011"/>
            <a:ext cx="40039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b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dirty="0" err="1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Columnstore</a:t>
            </a:r>
            <a:r>
              <a:rPr lang="fr-FR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 Index</a:t>
            </a: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162554"/>
                </a:solidFill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Stocke les colonnes de la table par page d’index</a:t>
            </a:r>
            <a:endParaRPr lang="en-US" dirty="0">
              <a:solidFill>
                <a:srgbClr val="162554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3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29</a:t>
            </a:fld>
            <a:endParaRPr lang="it-IT" dirty="0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4339" name="Picture 3" descr="d:\users\F85601A\Desktop\DataLogging2012+ (2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7"/>
            <a:ext cx="6048672" cy="49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0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Magneti</a:t>
            </a:r>
            <a:r>
              <a:rPr lang="fr-FR" dirty="0" smtClean="0"/>
              <a:t> </a:t>
            </a:r>
            <a:r>
              <a:rPr lang="fr-FR" dirty="0" err="1" smtClean="0"/>
              <a:t>Marelli</a:t>
            </a:r>
            <a:r>
              <a:rPr lang="fr-FR" dirty="0" smtClean="0"/>
              <a:t> Systèmes électroniques </a:t>
            </a:r>
            <a:endParaRPr lang="fr-FR" dirty="0" smtClean="0"/>
          </a:p>
          <a:p>
            <a:r>
              <a:rPr lang="fr-FR" sz="1600" dirty="0" smtClean="0"/>
              <a:t>Tableaux de bord, module habitacle, </a:t>
            </a:r>
            <a:r>
              <a:rPr lang="fr-FR" sz="1600" dirty="0" err="1" smtClean="0"/>
              <a:t>infotainment</a:t>
            </a:r>
            <a:r>
              <a:rPr lang="fr-FR" sz="1600" dirty="0"/>
              <a:t> </a:t>
            </a:r>
            <a:r>
              <a:rPr lang="fr-FR" sz="1600" dirty="0" smtClean="0"/>
              <a:t>&amp; télématique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Objectifs </a:t>
            </a:r>
            <a:r>
              <a:rPr lang="fr-FR" dirty="0"/>
              <a:t>du service Test Usine</a:t>
            </a:r>
          </a:p>
          <a:p>
            <a:r>
              <a:rPr lang="fr-FR" sz="1600" dirty="0"/>
              <a:t>Maintenance électronique &amp; informatique des moyens de test.</a:t>
            </a:r>
          </a:p>
          <a:p>
            <a:endParaRPr lang="fr-FR" sz="1600" dirty="0"/>
          </a:p>
          <a:p>
            <a:pPr marL="0" indent="0">
              <a:buNone/>
            </a:pPr>
            <a:r>
              <a:rPr lang="fr-FR" dirty="0"/>
              <a:t>Suivi des indicateurs clés se fait à l’aide de la Maîtrise Statistique des Procédés</a:t>
            </a:r>
          </a:p>
          <a:p>
            <a:r>
              <a:rPr lang="fr-FR" sz="1600" dirty="0"/>
              <a:t>Diagramme de Pareto;</a:t>
            </a:r>
          </a:p>
          <a:p>
            <a:r>
              <a:rPr lang="fr-FR" sz="1600" dirty="0"/>
              <a:t>Plan d’expérience;</a:t>
            </a:r>
          </a:p>
          <a:p>
            <a:r>
              <a:rPr lang="fr-FR" sz="1600" dirty="0"/>
              <a:t>Capabilité machine/procédé;</a:t>
            </a:r>
          </a:p>
          <a:p>
            <a:r>
              <a:rPr lang="fr-FR" sz="1600" dirty="0" err="1"/>
              <a:t>etc</a:t>
            </a:r>
            <a:endParaRPr lang="fr-FR" sz="1600" dirty="0"/>
          </a:p>
          <a:p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Pourquoi partitionner?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D</a:t>
            </a:r>
            <a:r>
              <a:rPr lang="fr-FR" dirty="0">
                <a:sym typeface="Wingdings" panose="05000000000000000000" pitchFamily="2" charset="2"/>
              </a:rPr>
              <a:t>iviser en plusieurs parts les grandes tables</a:t>
            </a:r>
          </a:p>
          <a:p>
            <a:r>
              <a:rPr lang="fr-FR" sz="1400" dirty="0">
                <a:sym typeface="Wingdings" panose="05000000000000000000" pitchFamily="2" charset="2"/>
              </a:rPr>
              <a:t>Aide à une meilleure maintenance de la table</a:t>
            </a:r>
          </a:p>
          <a:p>
            <a:r>
              <a:rPr lang="fr-FR" sz="1400" dirty="0">
                <a:sym typeface="Wingdings" panose="05000000000000000000" pitchFamily="2" charset="2"/>
              </a:rPr>
              <a:t>Réduit le temps de réponse de la lecture</a:t>
            </a:r>
            <a:r>
              <a:rPr lang="fr-FR" sz="1400" dirty="0"/>
              <a:t>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Dans notre cas </a:t>
            </a:r>
            <a:r>
              <a:rPr lang="fr-FR" dirty="0">
                <a:sym typeface="Wingdings" panose="05000000000000000000" pitchFamily="2" charset="2"/>
              </a:rPr>
              <a:t> Partitionnement horizontal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sz="1400" dirty="0"/>
              <a:t>Partition journalière sur la colonne START_DATE_TIME</a:t>
            </a:r>
          </a:p>
          <a:p>
            <a:r>
              <a:rPr lang="fr-FR" sz="1400" dirty="0"/>
              <a:t>365 jours de partitions accessible dans la base de données </a:t>
            </a:r>
            <a:r>
              <a:rPr lang="fr-FR" sz="1400" dirty="0" err="1"/>
              <a:t>DMCapabiliteRetest</a:t>
            </a:r>
            <a:endParaRPr lang="fr-FR" sz="1400" dirty="0"/>
          </a:p>
          <a:p>
            <a:r>
              <a:rPr lang="fr-FR" sz="1400" dirty="0"/>
              <a:t>Toujours faire une requête avec un filtre sur START_DATE_TIME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078460"/>
            <a:ext cx="4467225" cy="179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63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Partitionnement = Archivage (ou suppression) simple</a:t>
            </a:r>
          </a:p>
          <a:p>
            <a:r>
              <a:rPr lang="fr-FR" sz="1400" dirty="0"/>
              <a:t>1 an de d’historisation </a:t>
            </a:r>
            <a:r>
              <a:rPr lang="fr-FR" sz="1400" dirty="0">
                <a:sym typeface="Wingdings" panose="05000000000000000000" pitchFamily="2" charset="2"/>
              </a:rPr>
              <a:t> 365 partitions</a:t>
            </a:r>
          </a:p>
          <a:p>
            <a:r>
              <a:rPr lang="fr-FR" sz="1400" dirty="0">
                <a:sym typeface="Wingdings" panose="05000000000000000000" pitchFamily="2" charset="2"/>
              </a:rPr>
              <a:t>Chaque jour  la plus ancienne partition est détruite &amp; une nouvelle partition est créée</a:t>
            </a:r>
          </a:p>
          <a:p>
            <a:r>
              <a:rPr lang="fr-FR" sz="1400" dirty="0"/>
              <a:t>Appel de la procédure stockée </a:t>
            </a:r>
            <a:r>
              <a:rPr lang="fr-FR" sz="1400" b="1" dirty="0" err="1"/>
              <a:t>dbo.ManagePartition</a:t>
            </a:r>
            <a:r>
              <a:rPr lang="fr-FR" sz="1400" dirty="0"/>
              <a:t> chaque jour à 01:00</a:t>
            </a:r>
          </a:p>
          <a:p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3" name="Image 4110" descr="d:\users\F85601A\Desktop\Algorigrammes (8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64904"/>
            <a:ext cx="2160240" cy="4206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73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50958"/>
            <a:ext cx="7841874" cy="199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Exemple: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1600" dirty="0"/>
              <a:t>Requêtes avec SQL Server Management Studio 2014 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FP6: Partitionnement &amp; Archivage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1" y="1772816"/>
            <a:ext cx="8299559" cy="218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92920" y="3140968"/>
            <a:ext cx="2898959" cy="50405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03648" y="4617132"/>
            <a:ext cx="3600400" cy="1800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75963" y="5085184"/>
            <a:ext cx="1240454" cy="64807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San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75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événements &amp; Monitoring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9458" name="Picture 2" descr="d:\users\F85601A\Desktop\DataLogging2012+ (2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61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SSIS Reports of all </a:t>
            </a:r>
            <a:r>
              <a:rPr lang="fr-FR" dirty="0" err="1"/>
              <a:t>executions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400" dirty="0"/>
              <a:t>Job Activity Monitor, </a:t>
            </a:r>
            <a:r>
              <a:rPr lang="fr-FR" sz="1400" dirty="0" err="1"/>
              <a:t>Database</a:t>
            </a:r>
            <a:r>
              <a:rPr lang="fr-FR" sz="1400" dirty="0"/>
              <a:t> Mail, triggers, log file </a:t>
            </a:r>
            <a:r>
              <a:rPr lang="fr-FR" sz="1400" dirty="0" err="1"/>
              <a:t>viewer</a:t>
            </a:r>
            <a:r>
              <a:rPr lang="fr-FR" sz="1400" dirty="0"/>
              <a:t> etc.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0240"/>
            <a:ext cx="7686936" cy="36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607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Tuning</a:t>
            </a:r>
            <a:r>
              <a:rPr lang="fr-FR" dirty="0"/>
              <a:t> </a:t>
            </a:r>
            <a:r>
              <a:rPr lang="fr-FR" dirty="0" err="1"/>
              <a:t>Advisor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SQL Server Profiler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FP7: Gestion des événements &amp; Monitoring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" y="1700808"/>
            <a:ext cx="8604447" cy="20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" y="4221088"/>
            <a:ext cx="8674398" cy="209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6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5362" name="Picture 2" descr="d:\users\F85601A\Desktop\DataLogging2012+ (1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49" y="1772815"/>
            <a:ext cx="5835987" cy="47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9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Procédure stockée retournant données EOL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Minitab</a:t>
            </a:r>
            <a:r>
              <a:rPr lang="fr-FR" dirty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186172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7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Procédure stockée retournant données ICT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Minitab</a:t>
            </a:r>
            <a:r>
              <a:rPr lang="fr-FR" dirty="0"/>
              <a:t> </a:t>
            </a:r>
          </a:p>
          <a:p>
            <a:r>
              <a:rPr lang="fr-FR" sz="1400" dirty="0">
                <a:sym typeface="Wingdings" panose="05000000000000000000" pitchFamily="2" charset="2"/>
              </a:rPr>
              <a:t>15 à 30s pour retourner les données de 2 testeurs grandes séries avec 2 références (NIP)</a:t>
            </a:r>
          </a:p>
          <a:p>
            <a:pPr marL="0" indent="0">
              <a:buNone/>
            </a:pPr>
            <a:endParaRPr lang="fr-FR" sz="1400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38280"/>
            <a:ext cx="6912768" cy="463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717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Traitement des données par </a:t>
            </a:r>
            <a:r>
              <a:rPr lang="fr-FR" dirty="0" err="1"/>
              <a:t>Minitab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en cours d’étude</a:t>
            </a:r>
            <a:endParaRPr lang="fr-FR" sz="1400" dirty="0">
              <a:sym typeface="Wingdings" panose="05000000000000000000" pitchFamily="2" charset="2"/>
            </a:endParaRPr>
          </a:p>
          <a:p>
            <a:r>
              <a:rPr lang="fr-FR" sz="1400" dirty="0">
                <a:sym typeface="Wingdings" panose="05000000000000000000" pitchFamily="2" charset="2"/>
              </a:rPr>
              <a:t>Etude de la réalisation de l’interface utilisateur par M. </a:t>
            </a:r>
            <a:r>
              <a:rPr lang="fr-FR" sz="1400" dirty="0" err="1">
                <a:sym typeface="Wingdings" panose="05000000000000000000" pitchFamily="2" charset="2"/>
              </a:rPr>
              <a:t>Naour</a:t>
            </a:r>
            <a:endParaRPr lang="fr-FR" sz="1400" dirty="0">
              <a:sym typeface="Wingdings" panose="05000000000000000000" pitchFamily="2" charset="2"/>
            </a:endParaRPr>
          </a:p>
          <a:p>
            <a:r>
              <a:rPr lang="fr-FR" sz="1400" dirty="0">
                <a:sym typeface="Wingdings" panose="05000000000000000000" pitchFamily="2" charset="2"/>
              </a:rPr>
              <a:t>Possibilité d’enlever les valeurs aberrantes avant traitement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Insertion des données dans la feuille de travail </a:t>
            </a:r>
            <a:r>
              <a:rPr lang="fr-FR" dirty="0" err="1"/>
              <a:t>Minitab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39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7632"/>
            <a:ext cx="5616623" cy="291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34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Organisation de l’usine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016311" cy="458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27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Exemple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Analyse de capabilité</a:t>
            </a: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FP8: Mise en forme des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40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2" name="AutoShape 2" descr="Résultat de recherche d'images pour &quot;minitab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72816"/>
            <a:ext cx="881263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3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Schéma de principe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FP9: Données métiers en self-service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41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6386" name="Picture 2" descr="d:\users\F85601A\Desktop\DataLogging2012+ 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7"/>
            <a:ext cx="5904656" cy="4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6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Mise en forme des données métiers selon les besoins des utilisateurs</a:t>
            </a:r>
          </a:p>
          <a:p>
            <a:pPr lvl="1"/>
            <a:endParaRPr lang="fr-FR" sz="1400" b="1" dirty="0"/>
          </a:p>
          <a:p>
            <a:pPr lvl="1"/>
            <a:endParaRPr lang="fr-FR" sz="1400" b="1" dirty="0"/>
          </a:p>
          <a:p>
            <a:pPr lvl="1"/>
            <a:endParaRPr lang="fr-FR" sz="14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Centralisation des données</a:t>
            </a:r>
            <a:b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</a:br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FP9: Données métiers en self-service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42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06718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10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dirty="0"/>
              <a:t>Poursuite du déploiement du </a:t>
            </a:r>
            <a:r>
              <a:rPr lang="fr-FR" dirty="0" err="1"/>
              <a:t>datalogging</a:t>
            </a:r>
            <a:r>
              <a:rPr lang="fr-FR" dirty="0"/>
              <a:t> sur ICT manuels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Poursuite du déploiement  de </a:t>
            </a:r>
            <a:r>
              <a:rPr lang="fr-FR" dirty="0" err="1"/>
              <a:t>TestStand</a:t>
            </a:r>
            <a:r>
              <a:rPr lang="fr-FR" dirty="0"/>
              <a:t> 2012 sur les testeurs APF, Screening, EOL Vision, Flasher &amp; </a:t>
            </a:r>
            <a:r>
              <a:rPr lang="fr-FR" dirty="0" err="1"/>
              <a:t>Boundary</a:t>
            </a:r>
            <a:r>
              <a:rPr lang="fr-FR" dirty="0"/>
              <a:t> Scan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Mise en place d’une agrégation périodique des données à l’aide d’une base de données multidimensionnelle</a:t>
            </a:r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Perspectives d’amélioration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43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468552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-57150">
              <a:buNone/>
            </a:pPr>
            <a:r>
              <a:rPr lang="fr-FR" dirty="0"/>
              <a:t>Planning Prévisionnel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Planning Réel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44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pic>
        <p:nvPicPr>
          <p:cNvPr id="12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9" y="1772250"/>
            <a:ext cx="6940834" cy="16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25" y="3939604"/>
            <a:ext cx="7063549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92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-57150">
              <a:buNone/>
            </a:pPr>
            <a:r>
              <a:rPr lang="fr-FR" dirty="0"/>
              <a:t>Rebondissements</a:t>
            </a:r>
          </a:p>
          <a:p>
            <a:r>
              <a:rPr lang="fr-FR" sz="1800" dirty="0"/>
              <a:t>Dans la fonction FP2 </a:t>
            </a:r>
            <a:r>
              <a:rPr lang="fr-FR" sz="1800" dirty="0">
                <a:sym typeface="Wingdings" panose="05000000000000000000" pitchFamily="2" charset="2"/>
              </a:rPr>
              <a:t> essais de recompilation de la DLL permettant de fermer la connexion entre </a:t>
            </a:r>
            <a:r>
              <a:rPr lang="fr-FR" sz="1800" dirty="0" err="1">
                <a:sym typeface="Wingdings" panose="05000000000000000000" pitchFamily="2" charset="2"/>
              </a:rPr>
              <a:t>TestStand</a:t>
            </a:r>
            <a:r>
              <a:rPr lang="fr-FR" sz="1800" dirty="0">
                <a:sym typeface="Wingdings" panose="05000000000000000000" pitchFamily="2" charset="2"/>
              </a:rPr>
              <a:t> &amp; base de données Access non fructueux</a:t>
            </a:r>
            <a:endParaRPr lang="fr-FR" sz="1800" dirty="0"/>
          </a:p>
          <a:p>
            <a:pPr marL="0" indent="0">
              <a:buNone/>
            </a:pPr>
            <a:endParaRPr lang="fr-FR" dirty="0"/>
          </a:p>
          <a:p>
            <a:r>
              <a:rPr lang="fr-FR" sz="1800" dirty="0"/>
              <a:t>En milieu de projet, </a:t>
            </a:r>
            <a:r>
              <a:rPr lang="fr-FR" sz="1800" dirty="0" err="1"/>
              <a:t>rebuild</a:t>
            </a:r>
            <a:r>
              <a:rPr lang="fr-FR" sz="1800" dirty="0"/>
              <a:t> d’index devenu impossible (provoquait des fuites de mémoire) </a:t>
            </a:r>
          </a:p>
          <a:p>
            <a:pPr marL="381000" lvl="1" indent="0">
              <a:buNone/>
            </a:pPr>
            <a:r>
              <a:rPr lang="fr-FR" sz="1800" dirty="0">
                <a:sym typeface="Wingdings" panose="05000000000000000000" pitchFamily="2" charset="2"/>
              </a:rPr>
              <a:t>	 1 semaine de recherche pour trouver le correctif Microsoft </a:t>
            </a:r>
          </a:p>
          <a:p>
            <a:pPr marL="381000" lvl="1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dirty="0"/>
              <a:t>Rédaction de procédure (SOP)</a:t>
            </a:r>
          </a:p>
          <a:p>
            <a:r>
              <a:rPr lang="fr-FR" sz="1800" dirty="0"/>
              <a:t>Déploiement du </a:t>
            </a:r>
            <a:r>
              <a:rPr lang="fr-FR" sz="1800" dirty="0" err="1"/>
              <a:t>datalogging</a:t>
            </a:r>
            <a:r>
              <a:rPr lang="fr-FR" sz="1800" dirty="0"/>
              <a:t>;</a:t>
            </a:r>
          </a:p>
          <a:p>
            <a:r>
              <a:rPr lang="fr-FR" sz="1800" dirty="0"/>
              <a:t>Maintenance et administration de la centralisation des données;</a:t>
            </a:r>
          </a:p>
          <a:p>
            <a:r>
              <a:rPr lang="fr-FR" sz="1800" dirty="0"/>
              <a:t>Redémarrage du serveur après arrêt impromptu.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1267" name="Titre 2"/>
          <p:cNvSpPr>
            <a:spLocks noGrp="1"/>
          </p:cNvSpPr>
          <p:nvPr>
            <p:ph type="title"/>
          </p:nvPr>
        </p:nvSpPr>
        <p:spPr bwMode="auto">
          <a:xfrm>
            <a:off x="1763712" y="476250"/>
            <a:ext cx="5760616" cy="86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70921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contenu 1"/>
          <p:cNvSpPr>
            <a:spLocks noGrp="1"/>
          </p:cNvSpPr>
          <p:nvPr>
            <p:ph idx="1"/>
          </p:nvPr>
        </p:nvSpPr>
        <p:spPr bwMode="auto">
          <a:xfrm>
            <a:off x="539552" y="1340768"/>
            <a:ext cx="8223448" cy="4831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sz="1400" dirty="0">
              <a:sym typeface="Wingdings" panose="05000000000000000000" pitchFamily="2" charset="2"/>
            </a:endParaRPr>
          </a:p>
          <a:p>
            <a:pPr lvl="1"/>
            <a:endParaRPr lang="fr-FR" sz="1400" dirty="0">
              <a:sym typeface="Wingdings" panose="05000000000000000000" pitchFamily="2" charset="2"/>
            </a:endParaRPr>
          </a:p>
          <a:p>
            <a:pPr lvl="1" algn="ctr"/>
            <a:endParaRPr lang="fr-FR" sz="1800" b="1" dirty="0">
              <a:sym typeface="Wingdings" panose="05000000000000000000" pitchFamily="2" charset="2"/>
            </a:endParaRPr>
          </a:p>
          <a:p>
            <a:pPr lvl="1" algn="ctr"/>
            <a:endParaRPr lang="fr-FR" sz="1800" b="1" dirty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 marL="381000" lvl="1" indent="0" algn="ctr">
              <a:buNone/>
            </a:pPr>
            <a:r>
              <a:rPr lang="fr-FR" sz="1800" b="1" dirty="0">
                <a:sym typeface="Wingdings" panose="05000000000000000000" pitchFamily="2" charset="2"/>
              </a:rPr>
              <a:t>Merci pour votre attention!</a:t>
            </a:r>
          </a:p>
          <a:p>
            <a:pPr marL="381000" lvl="1" indent="0" algn="ctr">
              <a:buNone/>
            </a:pPr>
            <a:r>
              <a:rPr lang="fr-FR" sz="1800" b="1" dirty="0">
                <a:sym typeface="Wingdings" panose="05000000000000000000" pitchFamily="2" charset="2"/>
              </a:rPr>
              <a:t>Avez-vous des questions?</a:t>
            </a:r>
            <a:endParaRPr lang="fr-FR" sz="1800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83D24-CF01-4910-992F-CD718777811D}" type="slidenum">
              <a:rPr lang="it-IT" smtClean="0"/>
              <a:pPr>
                <a:defRPr/>
              </a:pPr>
              <a:t>46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539552" y="6597352"/>
            <a:ext cx="576064" cy="195262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78720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Types de tests et testeurs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5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Introduction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649702" cy="278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7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Vérification pour chaque moyen</a:t>
            </a:r>
          </a:p>
          <a:p>
            <a:pPr lvl="1"/>
            <a:r>
              <a:rPr lang="fr-FR" sz="1400" dirty="0"/>
              <a:t>Capabilités </a:t>
            </a:r>
            <a:r>
              <a:rPr lang="fr-FR" sz="1400" b="1" dirty="0"/>
              <a:t>préliminaires</a:t>
            </a:r>
            <a:r>
              <a:rPr lang="fr-FR" sz="1400" dirty="0"/>
              <a:t> du moyen;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Capabilités </a:t>
            </a:r>
            <a:r>
              <a:rPr lang="fr-FR" sz="1400" b="1" dirty="0">
                <a:sym typeface="Wingdings" panose="05000000000000000000" pitchFamily="2" charset="2"/>
              </a:rPr>
              <a:t>périodiques</a:t>
            </a:r>
            <a:r>
              <a:rPr lang="fr-FR" sz="1400" dirty="0">
                <a:sym typeface="Wingdings" panose="05000000000000000000" pitchFamily="2" charset="2"/>
              </a:rPr>
              <a:t> annuelles du moyen.</a:t>
            </a:r>
            <a:endParaRPr lang="fr-FR" sz="1400" b="1" dirty="0"/>
          </a:p>
          <a:p>
            <a:pPr lvl="2"/>
            <a:endParaRPr lang="fr-FR" sz="1400" dirty="0"/>
          </a:p>
          <a:p>
            <a:pPr marL="0" indent="0">
              <a:buNone/>
            </a:pPr>
            <a:r>
              <a:rPr lang="fr-FR" dirty="0"/>
              <a:t>Amélioration continue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identification et mise en place d’actions lorsque:</a:t>
            </a:r>
          </a:p>
          <a:p>
            <a:pPr lvl="1"/>
            <a:r>
              <a:rPr lang="fr-FR" sz="1400" dirty="0"/>
              <a:t>Variation excessive (</a:t>
            </a:r>
            <a:r>
              <a:rPr lang="fr-FR" sz="1400" b="1" dirty="0"/>
              <a:t>dispersion</a:t>
            </a:r>
            <a:r>
              <a:rPr lang="fr-FR" sz="1400" dirty="0"/>
              <a:t>);</a:t>
            </a:r>
          </a:p>
          <a:p>
            <a:pPr lvl="1"/>
            <a:r>
              <a:rPr lang="fr-FR" sz="1400" b="1" dirty="0"/>
              <a:t>Moins</a:t>
            </a:r>
            <a:r>
              <a:rPr lang="fr-FR" sz="1400" dirty="0"/>
              <a:t> de 100% de capabilité au </a:t>
            </a:r>
            <a:r>
              <a:rPr lang="fr-FR" sz="1400" b="1" dirty="0"/>
              <a:t>démarrage.</a:t>
            </a:r>
            <a:endParaRPr lang="fr-FR" sz="1400" dirty="0"/>
          </a:p>
          <a:p>
            <a:pPr lvl="2"/>
            <a:endParaRPr lang="fr-FR" sz="1400" dirty="0"/>
          </a:p>
          <a:p>
            <a:pPr marL="0" indent="0">
              <a:buNone/>
            </a:pPr>
            <a:r>
              <a:rPr lang="fr-FR" dirty="0"/>
              <a:t>Mise en place</a:t>
            </a:r>
          </a:p>
          <a:p>
            <a:pPr lvl="1"/>
            <a:r>
              <a:rPr lang="fr-FR" sz="1400" dirty="0" smtClean="0"/>
              <a:t>Les 4 techniciens dédiées </a:t>
            </a:r>
            <a:r>
              <a:rPr lang="fr-FR" sz="1400" b="1" dirty="0" smtClean="0"/>
              <a:t>doivent </a:t>
            </a:r>
            <a:r>
              <a:rPr lang="fr-FR" sz="1400" b="1" dirty="0"/>
              <a:t>s’assurer </a:t>
            </a:r>
            <a:r>
              <a:rPr lang="fr-FR" sz="1400" dirty="0"/>
              <a:t>que </a:t>
            </a:r>
            <a:r>
              <a:rPr lang="fr-FR" sz="1400" dirty="0" smtClean="0"/>
              <a:t>leurs moyens </a:t>
            </a:r>
            <a:r>
              <a:rPr lang="fr-FR" sz="1400" dirty="0"/>
              <a:t>de test </a:t>
            </a:r>
            <a:r>
              <a:rPr lang="fr-FR" sz="1400" dirty="0" smtClean="0"/>
              <a:t>sont capables </a:t>
            </a:r>
            <a:r>
              <a:rPr lang="fr-FR" sz="1400" dirty="0"/>
              <a:t>de respecter les limites de spécification.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6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7544" y="6597352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dirty="0"/>
              <a:t>Exigences QS 9000 - ISO TS 16949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Définition du projet:</a:t>
            </a:r>
          </a:p>
          <a:p>
            <a:r>
              <a:rPr lang="fr-FR" sz="1400" dirty="0">
                <a:sym typeface="Wingdings" panose="05000000000000000000" pitchFamily="2" charset="2"/>
              </a:rPr>
              <a:t>Mise en place d’un serveur SQL 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 Centralisation des données testeurs grandes séries;</a:t>
            </a:r>
          </a:p>
          <a:p>
            <a:pPr marL="381000" lvl="1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	 Automatisation de la remontée des données.</a:t>
            </a:r>
          </a:p>
          <a:p>
            <a:pPr marL="381000" lvl="1" indent="0">
              <a:buNone/>
            </a:pPr>
            <a:endParaRPr lang="fr-FR" sz="1200" dirty="0"/>
          </a:p>
          <a:p>
            <a:pPr marL="0" indent="0">
              <a:buNone/>
            </a:pPr>
            <a:r>
              <a:rPr lang="fr-FR" dirty="0"/>
              <a:t>Champs d’activité du projet:</a:t>
            </a:r>
          </a:p>
          <a:p>
            <a:r>
              <a:rPr lang="fr-FR" sz="1400" dirty="0"/>
              <a:t>Déploiement du </a:t>
            </a:r>
            <a:r>
              <a:rPr lang="fr-FR" sz="1400" dirty="0" err="1"/>
              <a:t>datalogging</a:t>
            </a:r>
            <a:r>
              <a:rPr lang="fr-FR" sz="1400" dirty="0"/>
              <a:t> sur les testeurs à l’aide de </a:t>
            </a:r>
            <a:r>
              <a:rPr lang="fr-FR" sz="1400" dirty="0" err="1"/>
              <a:t>datalog</a:t>
            </a:r>
            <a:r>
              <a:rPr lang="fr-FR" sz="1400" dirty="0"/>
              <a:t>, de </a:t>
            </a:r>
            <a:r>
              <a:rPr lang="fr-FR" sz="1400" dirty="0" err="1"/>
              <a:t>parser</a:t>
            </a:r>
            <a:r>
              <a:rPr lang="fr-FR" sz="1400" dirty="0"/>
              <a:t> ou par développement de routines;</a:t>
            </a:r>
          </a:p>
          <a:p>
            <a:r>
              <a:rPr lang="fr-FR" sz="1400" dirty="0" err="1"/>
              <a:t>Réalsation</a:t>
            </a:r>
            <a:r>
              <a:rPr lang="fr-FR" sz="1400" dirty="0"/>
              <a:t> de requêtes SQL d’importation;</a:t>
            </a:r>
          </a:p>
          <a:p>
            <a:r>
              <a:rPr lang="fr-FR" sz="1400" dirty="0"/>
              <a:t>Réalisation de requête sous </a:t>
            </a:r>
            <a:r>
              <a:rPr lang="fr-FR" sz="1400" dirty="0" err="1"/>
              <a:t>Minitab</a:t>
            </a:r>
            <a:r>
              <a:rPr lang="fr-FR" sz="1400" dirty="0"/>
              <a:t> pour traitement statistiques (capabilités, R&amp;R, …).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dirty="0"/>
              <a:t>Ressources humaines associées:</a:t>
            </a:r>
          </a:p>
          <a:p>
            <a:r>
              <a:rPr lang="fr-FR" sz="1400" dirty="0"/>
              <a:t>1 ingénieur support pour la génération </a:t>
            </a:r>
            <a:r>
              <a:rPr lang="fr-FR" sz="1400" dirty="0" err="1"/>
              <a:t>datalogs</a:t>
            </a:r>
            <a:r>
              <a:rPr lang="fr-FR" sz="1400" dirty="0"/>
              <a:t> des testeurs ICT;</a:t>
            </a:r>
          </a:p>
          <a:p>
            <a:r>
              <a:rPr lang="fr-FR" sz="1400" dirty="0"/>
              <a:t>1 ingénieur support pour la génération </a:t>
            </a:r>
            <a:r>
              <a:rPr lang="fr-FR" sz="1400" dirty="0" err="1"/>
              <a:t>datalogs</a:t>
            </a:r>
            <a:r>
              <a:rPr lang="fr-FR" sz="1400" dirty="0"/>
              <a:t> des testeurs fonctionnels et support </a:t>
            </a:r>
            <a:r>
              <a:rPr lang="fr-FR" sz="1400" dirty="0" err="1"/>
              <a:t>Minitab</a:t>
            </a:r>
            <a:r>
              <a:rPr lang="fr-FR" sz="1400" dirty="0"/>
              <a:t>;</a:t>
            </a:r>
          </a:p>
          <a:p>
            <a:r>
              <a:rPr lang="fr-FR" sz="1400" dirty="0"/>
              <a:t>3 ingénieurs + 5 techniciens test pour le déploiement.</a:t>
            </a:r>
            <a:endParaRPr lang="fr-FR" dirty="0"/>
          </a:p>
          <a:p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7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Spécifications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National Instruments </a:t>
            </a:r>
            <a:r>
              <a:rPr lang="fr-FR" dirty="0" err="1"/>
              <a:t>TestStand</a:t>
            </a:r>
            <a:r>
              <a:rPr lang="fr-FR" dirty="0"/>
              <a:t> (Version 2.5 à 2014)</a:t>
            </a:r>
          </a:p>
          <a:p>
            <a:r>
              <a:rPr lang="fr-FR" sz="1400" dirty="0" err="1"/>
              <a:t>Sequenceur</a:t>
            </a:r>
            <a:r>
              <a:rPr lang="fr-FR" sz="1400" dirty="0"/>
              <a:t> de test;</a:t>
            </a:r>
          </a:p>
          <a:p>
            <a:r>
              <a:rPr lang="fr-FR" sz="1400" dirty="0"/>
              <a:t>Générateur de données de test.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/>
              <a:t>Microsoft Office Access 2010</a:t>
            </a:r>
          </a:p>
          <a:p>
            <a:r>
              <a:rPr lang="fr-FR" sz="1400" dirty="0"/>
              <a:t>Base de données relationnelle;</a:t>
            </a:r>
          </a:p>
          <a:p>
            <a:r>
              <a:rPr lang="fr-FR" sz="1400" dirty="0"/>
              <a:t>Compatible avec requêtes SQL.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/>
              <a:t>Microsoft Windows Server 2012 R2</a:t>
            </a:r>
          </a:p>
          <a:p>
            <a:r>
              <a:rPr lang="fr-FR" sz="1400" dirty="0"/>
              <a:t>Système d’exploitation orienté réseaux.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en-GB" dirty="0"/>
              <a:t>Microsoft SQL Server Enterprise 2014</a:t>
            </a:r>
          </a:p>
          <a:p>
            <a:r>
              <a:rPr lang="en-GB" sz="1400" dirty="0"/>
              <a:t>SGBD </a:t>
            </a:r>
            <a:r>
              <a:rPr lang="en-GB" sz="1400" dirty="0" err="1"/>
              <a:t>composé</a:t>
            </a:r>
            <a:r>
              <a:rPr lang="en-GB" sz="1400" dirty="0"/>
              <a:t> de 5 </a:t>
            </a:r>
            <a:r>
              <a:rPr lang="en-GB" sz="1400" dirty="0" err="1"/>
              <a:t>moteurs</a:t>
            </a:r>
            <a:r>
              <a:rPr lang="en-GB" sz="1400" dirty="0"/>
              <a:t> (SSAS, SSIS, OLAP, OLTP &amp; Agent SQL);</a:t>
            </a:r>
          </a:p>
          <a:p>
            <a:r>
              <a:rPr lang="en-GB" sz="1400" dirty="0"/>
              <a:t>Administration via SQL Server Management Studio &amp; </a:t>
            </a:r>
            <a:r>
              <a:rPr lang="en-GB" sz="1400" dirty="0" err="1"/>
              <a:t>développement</a:t>
            </a:r>
            <a:r>
              <a:rPr lang="en-GB" sz="1400" dirty="0"/>
              <a:t> via Data Tools.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 err="1"/>
              <a:t>Minitab</a:t>
            </a:r>
            <a:r>
              <a:rPr lang="fr-FR" dirty="0"/>
              <a:t> 17.2</a:t>
            </a:r>
          </a:p>
          <a:p>
            <a:r>
              <a:rPr lang="fr-FR" sz="1400" dirty="0"/>
              <a:t>Logiciel de statistiques (capabilité, R&amp;R, cartes de contrôle,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8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Logiciels utilisés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06" y="1325313"/>
            <a:ext cx="24765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20888"/>
            <a:ext cx="2451092" cy="822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31" y="3579694"/>
            <a:ext cx="3263464" cy="590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80" y="4287874"/>
            <a:ext cx="2376264" cy="816294"/>
          </a:xfrm>
          <a:prstGeom prst="rect">
            <a:avLst/>
          </a:prstGeom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01" y="5818380"/>
            <a:ext cx="2494055" cy="4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Logiciels pour générer les capabilités:</a:t>
            </a:r>
          </a:p>
          <a:p>
            <a:pPr lvl="1"/>
            <a:r>
              <a:rPr lang="fr-FR" sz="1400" dirty="0"/>
              <a:t>CP2012 &amp; CP2014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b="1" dirty="0">
                <a:sym typeface="Wingdings" panose="05000000000000000000" pitchFamily="2" charset="2"/>
              </a:rPr>
              <a:t>1 fichier </a:t>
            </a:r>
            <a:r>
              <a:rPr lang="fr-FR" sz="1400" dirty="0">
                <a:sym typeface="Wingdings" panose="05000000000000000000" pitchFamily="2" charset="2"/>
              </a:rPr>
              <a:t>à la fois &amp; </a:t>
            </a:r>
            <a:r>
              <a:rPr lang="fr-FR" sz="1400" b="1" dirty="0">
                <a:sym typeface="Wingdings" panose="05000000000000000000" pitchFamily="2" charset="2"/>
              </a:rPr>
              <a:t>mise en forme des données </a:t>
            </a:r>
            <a:r>
              <a:rPr lang="fr-FR" sz="1400" dirty="0">
                <a:sym typeface="Wingdings" panose="05000000000000000000" pitchFamily="2" charset="2"/>
              </a:rPr>
              <a:t>compliquées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Access </a:t>
            </a:r>
            <a:r>
              <a:rPr lang="fr-FR" sz="1400" dirty="0" err="1">
                <a:sym typeface="Wingdings" panose="05000000000000000000" pitchFamily="2" charset="2"/>
              </a:rPr>
              <a:t>Database</a:t>
            </a:r>
            <a:r>
              <a:rPr lang="fr-FR" sz="1400" dirty="0">
                <a:sym typeface="Wingdings" panose="05000000000000000000" pitchFamily="2" charset="2"/>
              </a:rPr>
              <a:t>  </a:t>
            </a:r>
            <a:r>
              <a:rPr lang="fr-FR" sz="1400" b="1" dirty="0">
                <a:sym typeface="Wingdings" panose="05000000000000000000" pitchFamily="2" charset="2"/>
              </a:rPr>
              <a:t>mise en forme des données </a:t>
            </a:r>
            <a:r>
              <a:rPr lang="fr-FR" sz="1400" dirty="0">
                <a:sym typeface="Wingdings" panose="05000000000000000000" pitchFamily="2" charset="2"/>
              </a:rPr>
              <a:t>compliquées &amp; </a:t>
            </a:r>
            <a:r>
              <a:rPr lang="fr-FR" sz="1400" b="1" dirty="0">
                <a:sym typeface="Wingdings" panose="05000000000000000000" pitchFamily="2" charset="2"/>
              </a:rPr>
              <a:t>pas de graphiques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Etc.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Standard au niveau usine inexistant:</a:t>
            </a:r>
          </a:p>
          <a:p>
            <a:pPr lvl="1"/>
            <a:r>
              <a:rPr lang="fr-FR" sz="1400" dirty="0"/>
              <a:t>EOL </a:t>
            </a:r>
            <a:r>
              <a:rPr lang="fr-FR" sz="1400" dirty="0" err="1"/>
              <a:t>Loccioni</a:t>
            </a:r>
            <a:r>
              <a:rPr lang="fr-FR" sz="1400" dirty="0"/>
              <a:t> SMEG/GIORGIO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Telematic</a:t>
            </a:r>
            <a:endParaRPr lang="fr-FR" sz="1400" dirty="0"/>
          </a:p>
          <a:p>
            <a:pPr lvl="1"/>
            <a:r>
              <a:rPr lang="fr-FR" sz="1400" dirty="0"/>
              <a:t>ICT Manuel			</a:t>
            </a:r>
            <a:r>
              <a:rPr lang="fr-FR" sz="1400" dirty="0">
                <a:sym typeface="Wingdings" panose="05000000000000000000" pitchFamily="2" charset="2"/>
              </a:rPr>
              <a:t> fichiers textes .</a:t>
            </a:r>
            <a:r>
              <a:rPr lang="fr-FR" sz="1400" dirty="0" err="1">
                <a:sym typeface="Wingdings" panose="05000000000000000000" pitchFamily="2" charset="2"/>
              </a:rPr>
              <a:t>res</a:t>
            </a:r>
            <a:r>
              <a:rPr lang="fr-FR" sz="1400" dirty="0"/>
              <a:t>		</a:t>
            </a:r>
          </a:p>
          <a:p>
            <a:pPr lvl="1"/>
            <a:r>
              <a:rPr lang="fr-FR" sz="1400" dirty="0"/>
              <a:t>EOL </a:t>
            </a:r>
            <a:r>
              <a:rPr lang="fr-FR" sz="1400" dirty="0" err="1"/>
              <a:t>Aeroflex</a:t>
            </a:r>
            <a:r>
              <a:rPr lang="fr-FR" sz="1400" dirty="0"/>
              <a:t> ATB1, 2	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Generic</a:t>
            </a:r>
            <a:r>
              <a:rPr lang="fr-FR" sz="1400" dirty="0">
                <a:sym typeface="Wingdings" panose="05000000000000000000" pitchFamily="2" charset="2"/>
              </a:rPr>
              <a:t> </a:t>
            </a:r>
            <a:r>
              <a:rPr lang="fr-FR" sz="1400" dirty="0" err="1">
                <a:sym typeface="Wingdings" panose="05000000000000000000" pitchFamily="2" charset="2"/>
              </a:rPr>
              <a:t>Recordset</a:t>
            </a:r>
            <a:endParaRPr lang="fr-FR" sz="1400" dirty="0"/>
          </a:p>
          <a:p>
            <a:pPr lvl="1"/>
            <a:r>
              <a:rPr lang="fr-FR" sz="1400" dirty="0"/>
              <a:t>EOL Système &amp; </a:t>
            </a:r>
            <a:r>
              <a:rPr lang="fr-FR" sz="1400" dirty="0" err="1"/>
              <a:t>Préf</a:t>
            </a:r>
            <a:r>
              <a:rPr lang="fr-FR" sz="1400" dirty="0"/>
              <a:t> RT6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TestStand</a:t>
            </a:r>
            <a:r>
              <a:rPr lang="fr-FR" sz="1400" dirty="0">
                <a:sym typeface="Wingdings" panose="05000000000000000000" pitchFamily="2" charset="2"/>
              </a:rPr>
              <a:t> 2.1</a:t>
            </a:r>
            <a:endParaRPr lang="fr-FR" sz="1400" dirty="0"/>
          </a:p>
          <a:p>
            <a:pPr lvl="1"/>
            <a:r>
              <a:rPr lang="fr-FR" sz="1400" dirty="0"/>
              <a:t>ICT Handler 		</a:t>
            </a:r>
            <a:r>
              <a:rPr lang="fr-FR" sz="1400" dirty="0">
                <a:sym typeface="Wingdings" panose="05000000000000000000" pitchFamily="2" charset="2"/>
              </a:rPr>
              <a:t> architecture Access </a:t>
            </a:r>
            <a:r>
              <a:rPr lang="fr-FR" sz="1400" dirty="0" err="1">
                <a:sym typeface="Wingdings" panose="05000000000000000000" pitchFamily="2" charset="2"/>
              </a:rPr>
              <a:t>TestStand</a:t>
            </a:r>
            <a:r>
              <a:rPr lang="fr-FR" sz="1400" dirty="0">
                <a:sym typeface="Wingdings" panose="05000000000000000000" pitchFamily="2" charset="2"/>
              </a:rPr>
              <a:t> 2.1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APF, EOL Giorgio Display	 fichiers textes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ATB3 ?</a:t>
            </a:r>
          </a:p>
          <a:p>
            <a:pPr lvl="1"/>
            <a:r>
              <a:rPr lang="fr-FR" sz="1400" dirty="0">
                <a:sym typeface="Wingdings" panose="05000000000000000000" pitchFamily="2" charset="2"/>
              </a:rPr>
              <a:t>Etc.</a:t>
            </a:r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95726-513E-4B9D-94BE-9A8AA9DB0D91}" type="slidenum">
              <a:rPr lang="it-IT" smtClean="0"/>
              <a:pPr>
                <a:defRPr/>
              </a:pPr>
              <a:t>9</a:t>
            </a:fld>
            <a:endParaRPr lang="it-IT">
              <a:latin typeface="Frutiger 55 Roman" pitchFamily="1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39552" y="6618114"/>
            <a:ext cx="5867400" cy="195262"/>
          </a:xfrm>
          <a:solidFill>
            <a:schemeClr val="accent3"/>
          </a:solidFill>
        </p:spPr>
        <p:txBody>
          <a:bodyPr/>
          <a:lstStyle/>
          <a:p>
            <a:pPr>
              <a:defRPr/>
            </a:pPr>
            <a:r>
              <a:rPr lang="it-IT" dirty="0" err="1"/>
              <a:t>Juin</a:t>
            </a:r>
            <a:r>
              <a:rPr lang="it-IT" dirty="0"/>
              <a:t> 2016</a:t>
            </a:r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 bwMode="auto">
          <a:xfrm>
            <a:off x="1835696" y="476672"/>
            <a:ext cx="5616624" cy="468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en-US" dirty="0">
                <a:latin typeface="Helvetica" pitchFamily="34" charset="0"/>
                <a:ea typeface="ヒラギノ角ゴ Pro W3"/>
                <a:cs typeface="Helvetica" pitchFamily="34" charset="0"/>
              </a:rPr>
              <a:t>Etat de l’existant</a:t>
            </a:r>
            <a:endParaRPr lang="en-US" altLang="en-US" dirty="0">
              <a:latin typeface="Helvetica" pitchFamily="34" charset="0"/>
              <a:ea typeface="ヒラギノ角ゴ Pro W3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360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Sans" pitchFamily="1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b">
        <a:prstTxWarp prst="textNoShape">
          <a:avLst/>
        </a:prstTxWarp>
      </a:bodyPr>
      <a:lstStyle>
        <a:defPPr>
          <a:lnSpc>
            <a:spcPts val="3000"/>
          </a:lnSpc>
          <a:spcBef>
            <a:spcPct val="0"/>
          </a:spcBef>
          <a:defRPr sz="2200" dirty="0">
            <a:solidFill>
              <a:srgbClr val="162554"/>
            </a:solidFill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26148</TotalTime>
  <Words>1330</Words>
  <Application>Microsoft Office PowerPoint</Application>
  <PresentationFormat>Affichage à l'écran (4:3)</PresentationFormat>
  <Paragraphs>642</Paragraphs>
  <Slides>46</Slides>
  <Notes>37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48" baseType="lpstr">
      <vt:lpstr>Tema di Office</vt:lpstr>
      <vt:lpstr>Benutzerdefiniertes Design</vt:lpstr>
      <vt:lpstr>Soutenance Projet Industriel 5A Déploiement du datalogging &amp; Centralisation des données « Testeurs »  </vt:lpstr>
      <vt:lpstr>Datalog &amp; Centralisation</vt:lpstr>
      <vt:lpstr>Introduction</vt:lpstr>
      <vt:lpstr>Introduction</vt:lpstr>
      <vt:lpstr>Introduction</vt:lpstr>
      <vt:lpstr>Exigences QS 9000 - ISO TS 16949</vt:lpstr>
      <vt:lpstr>Spécifications</vt:lpstr>
      <vt:lpstr>Logiciels utilisés</vt:lpstr>
      <vt:lpstr>Etat de l’existant</vt:lpstr>
      <vt:lpstr>Analyse</vt:lpstr>
      <vt:lpstr>Fonctions du système</vt:lpstr>
      <vt:lpstr>Déploiement du datalogging FP1: Envoi données via parser TestStand</vt:lpstr>
      <vt:lpstr>Déploiement du datalogging FP1: Envoi données via parser TestStand </vt:lpstr>
      <vt:lpstr>Déploiement du datalogging FP1: Envoi données via parser TestStand</vt:lpstr>
      <vt:lpstr>Déploiement du datalogging FP1: Envoi données via parser TestStand</vt:lpstr>
      <vt:lpstr>Déploiement du datalogging FP2: Envoi données via parser FTP</vt:lpstr>
      <vt:lpstr>Déploiement du datalogging FP2: Envoi données via parser FTP</vt:lpstr>
      <vt:lpstr>Déploiement du datalogging FP2: Envoi données via parser FTP</vt:lpstr>
      <vt:lpstr>Présentation PowerPoint</vt:lpstr>
      <vt:lpstr>Déploiement du datalogging &amp; Centralisation des données FP3.1: Transformation &amp; filtrage des données</vt:lpstr>
      <vt:lpstr>Présentation PowerPoint</vt:lpstr>
      <vt:lpstr>Centralisation des données FP3.2: Transformation &amp; filtrage des données</vt:lpstr>
      <vt:lpstr>Centralisation des données FP3.2: Transformation &amp; filtrage des données</vt:lpstr>
      <vt:lpstr>Centralisation des données FP3: Transformation &amp; filtrage des données</vt:lpstr>
      <vt:lpstr>Déploiement du datalogging FP4: Paramétrage des testeurs</vt:lpstr>
      <vt:lpstr>Déploiement du datalogging FP4: Paramétrage des testeurs</vt:lpstr>
      <vt:lpstr>Centralisation des données FP5: Indexation du DataMart</vt:lpstr>
      <vt:lpstr>Centralisation des données FP5: Indexation du DataMart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FP6: Partitionnement &amp; Archivage</vt:lpstr>
      <vt:lpstr>Centralisation des données FP7: Gestion des événements &amp; Monitoring</vt:lpstr>
      <vt:lpstr>Centralisation des données FP7: Gestion des événements &amp; Monitoring </vt:lpstr>
      <vt:lpstr>Centralisation des données FP7: Gestion des événements &amp; Monitoring 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FP8: Mise en forme des données</vt:lpstr>
      <vt:lpstr>Centralisation des données FP9: Données métiers en self-service</vt:lpstr>
      <vt:lpstr>Centralisation des données FP9: Données métiers en self-service</vt:lpstr>
      <vt:lpstr>Perspectives d’amélioration</vt:lpstr>
      <vt:lpstr>Gestion de projet</vt:lpstr>
      <vt:lpstr>Gestion de projet</vt:lpstr>
      <vt:lpstr>Présentation PowerPoint</vt:lpstr>
    </vt:vector>
  </TitlesOfParts>
  <Company>獫票楧栮捯洀鉭曮㞱Û뜰⠲쎔딁烊皭〼፥ᙼ䕸忤઱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乩歫椠䱡畳椀㸲㻸ꔿ㌋䬮ꍰ䞮誀圇짗꾬钒붤鏊꣊㥊揤鞁</dc:creator>
  <cp:lastModifiedBy>Administrator</cp:lastModifiedBy>
  <cp:revision>524</cp:revision>
  <cp:lastPrinted>2011-02-15T06:37:50Z</cp:lastPrinted>
  <dcterms:created xsi:type="dcterms:W3CDTF">2010-12-17T10:53:32Z</dcterms:created>
  <dcterms:modified xsi:type="dcterms:W3CDTF">2016-08-24T07:22:12Z</dcterms:modified>
</cp:coreProperties>
</file>